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59" r:id="rId5"/>
    <p:sldId id="260" r:id="rId6"/>
    <p:sldId id="277" r:id="rId7"/>
    <p:sldId id="280" r:id="rId8"/>
    <p:sldId id="279" r:id="rId9"/>
    <p:sldId id="262" r:id="rId10"/>
    <p:sldId id="263" r:id="rId11"/>
    <p:sldId id="276" r:id="rId12"/>
    <p:sldId id="278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1C43-BAB1-4CA8-A895-80D72DA55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8D317-E6F6-4688-991D-194CA6C44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974B6-99F8-49D3-8D1D-FA545A92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2837B-66DC-4E64-A0BB-0A766498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6A374-6B21-47E7-B972-49EF9C5B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7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FF26F-F560-4FD4-BD0C-E1BA86AB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92AE7-6FD5-4AA5-893D-48D63D7E0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C8459-5D92-4AE6-ACB8-1A3AC153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84AF9-4BE2-4E87-9BE7-DCE7CA2E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99CB5-DE01-45CE-8ACC-39EA68A8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51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A6807-55CC-4368-90F9-BD27CE7D5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07CBC-3BFF-46E3-904F-1CE4CFFE5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E8C93-3E71-4820-9D6E-7ED9B6AE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56746-BF41-4144-9E20-2442BDAF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62F1B-0485-4587-8498-992C9AC8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40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17DC9-0A90-4520-94BC-999AC222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FB517-31B3-406D-BCC6-02C8EA529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C6177-BDB3-4EE0-BAE3-B3E36CC5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68862-A5C9-4D4D-82A5-0780538D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52434-2E34-431F-9364-1BBCDE1F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1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040B-B10E-4B74-9722-F3B50E59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B6C7-E952-49A8-BABB-266D6C38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350AD-B4A2-44AA-9C0E-9A0F523A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B8588-6683-4664-8B90-E47410F9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E0294-8F0F-4B43-A4FA-F2D443A2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6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6FE0-A4C0-4C84-B964-9A90009C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F7D4-04CD-4498-82F3-FD381CE2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ABD32-864D-4AB7-AED3-66D5A00EB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6F115-7062-4D5D-8B9A-6A5C3552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1536-0996-4B31-ABD1-D31BE9AA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1DFB6-D193-4243-B7BA-2E8D8778B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7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9053-E641-4373-AF9D-176CDB2A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AAC5D-442C-4762-A0DB-C7DEFD46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77ABD-968F-4451-A3F7-E513E8F3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6C900-B2AE-48AF-88C1-A3B9483A9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87E37-E057-4F0F-A2FF-60B2C6A48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8950E-0BD0-48FF-8824-1B925BDA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B7994-74BE-4D92-BC96-DA256F71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752D35-DAF6-4B4C-A88E-E312CD1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4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0BEC1-7982-4D82-B321-D2289ED2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E2D219-3903-4BA9-B155-4DA623ED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B802B-3D53-4736-BB98-F27C5BF0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28324-D6CD-4C0F-B8AC-B36E6F7F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6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0C5EE9-7A69-44E4-AC93-7D44F239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70611-B5AB-487E-BDC1-33DA38DA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1E423-4BD6-4A0A-B9B0-FA20373B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68D0-362A-468E-B45D-6202FFE1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CAE4E-A170-4517-8DD3-085063A11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2AB75-29F0-4DB6-BFE0-D8110D0C2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BF6FA-FDCB-48CD-856B-6F2E2787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F71F3-0E68-4B10-ACE5-FBBBFFAD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2DB70-5BB3-490C-B3FE-BF89A86F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28CC-7DE3-41C1-A249-E55130A0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60C203-8C14-4D21-AD51-FACBE094E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E7CB5-70EF-41A1-8D94-FF13ECB6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660D8-D4F0-4086-A86B-8F0F4E34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B1A8-4494-417C-920E-CA6C0DF0ACA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DE221-7A0C-4CC1-B375-CB8112EF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012FF-8BF4-44A6-9B20-FC12A29A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4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06F637-55ED-4C28-912B-B21C01B42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61184-2850-4D7B-860E-6795AEE0C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88B03-44A3-4601-A3F2-45B1589FB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CB1A8-4494-417C-920E-CA6C0DF0ACA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A37B-E6FF-47BA-B00E-1F5DEFE34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1CDE7-3FF2-4DCD-8FD8-52FF403F4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3C084-624C-4026-BE84-434E4244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97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arnfieldschool.co.uk/home-learnin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keeping-children-safe/online-safety/" TargetMode="External"/><Relationship Id="rId2" Type="http://schemas.openxmlformats.org/officeDocument/2006/relationships/hyperlink" Target="https://www.thinkuknow.co.uk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2DBDB-7358-4DB3-A272-E5510FD8A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257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GB" dirty="0"/>
              <a:t>Barnfield Parent Meeting</a:t>
            </a:r>
            <a:br>
              <a:rPr lang="en-GB" dirty="0">
                <a:effectLst/>
              </a:rPr>
            </a:br>
            <a:r>
              <a:rPr lang="en-GB" dirty="0"/>
              <a:t>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D63A95-4550-4467-BCE1-8CD2F78E8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1381"/>
            <a:ext cx="9144000" cy="1655762"/>
          </a:xfrm>
        </p:spPr>
        <p:txBody>
          <a:bodyPr>
            <a:normAutofit/>
          </a:bodyPr>
          <a:lstStyle/>
          <a:p>
            <a:r>
              <a:rPr lang="en-GB" sz="6000" dirty="0"/>
              <a:t>Year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718CA-BF98-4E8D-94B8-B651E626A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952" y="1976619"/>
            <a:ext cx="3038095" cy="2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2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2411"/>
          </a:xfrm>
        </p:spPr>
        <p:txBody>
          <a:bodyPr>
            <a:noAutofit/>
          </a:bodyPr>
          <a:lstStyle/>
          <a:p>
            <a:r>
              <a:rPr lang="en-GB" sz="7200" b="1" u="sng" dirty="0"/>
              <a:t>Who are the adults in your child’s year group?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8B6A7F-B944-438F-9D4C-E942C81D0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975" y="2365709"/>
            <a:ext cx="2401077" cy="265807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DEC8420-B083-4D5F-A1E7-D4401C092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r="8812"/>
          <a:stretch>
            <a:fillRect/>
          </a:stretch>
        </p:blipFill>
        <p:spPr bwMode="auto">
          <a:xfrm>
            <a:off x="9188514" y="2365709"/>
            <a:ext cx="2190685" cy="265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  <p:pic>
        <p:nvPicPr>
          <p:cNvPr id="1027" name="Picture 3" descr="IMG_2833">
            <a:extLst>
              <a:ext uri="{FF2B5EF4-FFF2-40B4-BE49-F238E27FC236}">
                <a16:creationId xmlns:a16="http://schemas.microsoft.com/office/drawing/2014/main" id="{9C51E309-C8A9-4BF8-ACC3-A1870163B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/>
          <a:stretch>
            <a:fillRect/>
          </a:stretch>
        </p:blipFill>
        <p:spPr bwMode="auto">
          <a:xfrm>
            <a:off x="561779" y="2347770"/>
            <a:ext cx="2190686" cy="267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CFD7365-0467-400D-A037-749251C0B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r="8812"/>
          <a:stretch>
            <a:fillRect/>
          </a:stretch>
        </p:blipFill>
        <p:spPr bwMode="auto">
          <a:xfrm>
            <a:off x="3414286" y="2347770"/>
            <a:ext cx="2188227" cy="265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5C8F078B-C737-477A-90BF-1847446CB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779" y="5005842"/>
            <a:ext cx="10817420" cy="2658072"/>
          </a:xfrm>
        </p:spPr>
        <p:txBody>
          <a:bodyPr/>
          <a:lstStyle/>
          <a:p>
            <a:pPr algn="l"/>
            <a:r>
              <a:rPr lang="en-GB" sz="3200" dirty="0"/>
              <a:t>Mrs </a:t>
            </a:r>
            <a:r>
              <a:rPr lang="en-GB" sz="3200" dirty="0" err="1"/>
              <a:t>Leane</a:t>
            </a:r>
            <a:r>
              <a:rPr lang="en-GB" sz="3200" dirty="0"/>
              <a:t>           Miss Cassidy        Miss </a:t>
            </a:r>
            <a:r>
              <a:rPr lang="en-GB" sz="3200" dirty="0" err="1"/>
              <a:t>Hanham</a:t>
            </a:r>
            <a:r>
              <a:rPr lang="en-GB" sz="3200" dirty="0"/>
              <a:t>        Mrs Barker</a:t>
            </a:r>
          </a:p>
        </p:txBody>
      </p:sp>
    </p:spTree>
    <p:extLst>
      <p:ext uri="{BB962C8B-B14F-4D97-AF65-F5344CB8AC3E}">
        <p14:creationId xmlns:p14="http://schemas.microsoft.com/office/powerpoint/2010/main" val="2667161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2411"/>
          </a:xfrm>
        </p:spPr>
        <p:txBody>
          <a:bodyPr>
            <a:noAutofit/>
          </a:bodyPr>
          <a:lstStyle/>
          <a:p>
            <a:r>
              <a:rPr lang="en-GB" sz="6200" b="1" u="sng" dirty="0"/>
              <a:t>What will your child be learning this year?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06FB02-BEDF-44EC-8C52-0F907635AC06}"/>
              </a:ext>
            </a:extLst>
          </p:cNvPr>
          <p:cNvSpPr txBox="1"/>
          <p:nvPr/>
        </p:nvSpPr>
        <p:spPr>
          <a:xfrm>
            <a:off x="867228" y="2064774"/>
            <a:ext cx="104575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Autumn Term </a:t>
            </a:r>
          </a:p>
          <a:p>
            <a:pPr algn="ctr"/>
            <a:r>
              <a:rPr lang="en-GB" dirty="0"/>
              <a:t>Maps and learning about our local area. </a:t>
            </a:r>
            <a:br>
              <a:rPr lang="en-GB" dirty="0"/>
            </a:br>
            <a:r>
              <a:rPr lang="en-GB" dirty="0"/>
              <a:t>Counting forwards and backwards and solving problems developing their use of mathematical vocabulary.</a:t>
            </a:r>
          </a:p>
          <a:p>
            <a:pPr algn="ctr"/>
            <a:r>
              <a:rPr lang="en-GB" dirty="0"/>
              <a:t>Learning how to write in full sentences with correct letter formation around Traction Man and Claude in the City.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Spring Term </a:t>
            </a:r>
          </a:p>
          <a:p>
            <a:pPr algn="ctr"/>
            <a:r>
              <a:rPr lang="en-GB" dirty="0"/>
              <a:t>Learning about Florence Nightingale and Mary Seacole and their influences in modern medicine.</a:t>
            </a:r>
          </a:p>
          <a:p>
            <a:pPr algn="ctr"/>
            <a:r>
              <a:rPr lang="en-GB" dirty="0"/>
              <a:t>Looking at the countries and capitals of the UK.</a:t>
            </a:r>
          </a:p>
          <a:p>
            <a:pPr algn="ctr"/>
            <a:r>
              <a:rPr lang="en-GB" dirty="0"/>
              <a:t>Addition and subtraction.</a:t>
            </a:r>
          </a:p>
          <a:p>
            <a:pPr algn="ctr"/>
            <a:r>
              <a:rPr lang="en-GB" dirty="0"/>
              <a:t>Learning to count in steps of 2, 5 and 10.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Summer Term </a:t>
            </a:r>
          </a:p>
          <a:p>
            <a:pPr algn="ctr"/>
            <a:r>
              <a:rPr lang="en-GB" dirty="0"/>
              <a:t>Looking at transport and how it has changed over time including the first flight.</a:t>
            </a:r>
          </a:p>
          <a:p>
            <a:pPr algn="ctr"/>
            <a:r>
              <a:rPr lang="en-GB" dirty="0"/>
              <a:t>In Numeracy we will look at fractions, money and time.</a:t>
            </a:r>
          </a:p>
          <a:p>
            <a:pPr algn="ctr"/>
            <a:r>
              <a:rPr lang="en-GB" dirty="0"/>
              <a:t>Writing for extended periods of time at length using a range of genres.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b="1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81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2411"/>
          </a:xfrm>
        </p:spPr>
        <p:txBody>
          <a:bodyPr>
            <a:noAutofit/>
          </a:bodyPr>
          <a:lstStyle/>
          <a:p>
            <a:r>
              <a:rPr lang="en-GB" sz="7200" b="1" u="sng" dirty="0"/>
              <a:t>Trips and events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06FB02-BEDF-44EC-8C52-0F907635AC06}"/>
              </a:ext>
            </a:extLst>
          </p:cNvPr>
          <p:cNvSpPr txBox="1"/>
          <p:nvPr/>
        </p:nvSpPr>
        <p:spPr>
          <a:xfrm>
            <a:off x="1401096" y="2344993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At the moment trips and school events are on hold. We will continue to review our risk assessment in line with government guidelines and let you know if this changes</a:t>
            </a:r>
          </a:p>
        </p:txBody>
      </p:sp>
    </p:spTree>
    <p:extLst>
      <p:ext uri="{BB962C8B-B14F-4D97-AF65-F5344CB8AC3E}">
        <p14:creationId xmlns:p14="http://schemas.microsoft.com/office/powerpoint/2010/main" val="95861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12914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Contacting your teacher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858" y="2230437"/>
            <a:ext cx="10658168" cy="4229357"/>
          </a:xfrm>
        </p:spPr>
        <p:txBody>
          <a:bodyPr>
            <a:normAutofit/>
          </a:bodyPr>
          <a:lstStyle/>
          <a:p>
            <a:r>
              <a:rPr lang="en-GB" sz="3200" dirty="0"/>
              <a:t>If you need to get in touch with your child’s teacher, please call or email the office and they will pass on your message. The teacher will then call you back.</a:t>
            </a:r>
          </a:p>
          <a:p>
            <a:endParaRPr lang="en-GB" sz="3200" dirty="0"/>
          </a:p>
          <a:p>
            <a:r>
              <a:rPr lang="en-GB" sz="3200" dirty="0"/>
              <a:t>It is important that parents do not visit the office without calling/emailing first as we cannot have too much congestion in the school building. </a:t>
            </a:r>
          </a:p>
        </p:txBody>
      </p:sp>
    </p:spTree>
    <p:extLst>
      <p:ext uri="{BB962C8B-B14F-4D97-AF65-F5344CB8AC3E}">
        <p14:creationId xmlns:p14="http://schemas.microsoft.com/office/powerpoint/2010/main" val="74014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76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98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399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813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12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7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091" y="258109"/>
            <a:ext cx="3588327" cy="1406380"/>
          </a:xfrm>
        </p:spPr>
        <p:txBody>
          <a:bodyPr>
            <a:normAutofit fontScale="90000"/>
          </a:bodyPr>
          <a:lstStyle/>
          <a:p>
            <a:r>
              <a:rPr lang="en-GB" sz="9600" b="1" u="sng" dirty="0"/>
              <a:t>Arrival</a:t>
            </a:r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436" y="3432584"/>
            <a:ext cx="11741728" cy="3425415"/>
          </a:xfrm>
        </p:spPr>
        <p:txBody>
          <a:bodyPr>
            <a:normAutofit/>
          </a:bodyPr>
          <a:lstStyle/>
          <a:p>
            <a:r>
              <a:rPr lang="en-GB" sz="2800" dirty="0"/>
              <a:t>It is important you stick to these timings so that the entrances do not get too busy.</a:t>
            </a:r>
          </a:p>
          <a:p>
            <a:r>
              <a:rPr lang="en-GB" sz="2800" dirty="0"/>
              <a:t>The first 10 minutes of the day is </a:t>
            </a:r>
            <a:r>
              <a:rPr lang="en-GB" sz="2800" b="1" u="sng" dirty="0"/>
              <a:t>essential </a:t>
            </a:r>
            <a:r>
              <a:rPr lang="en-GB" sz="2800" dirty="0"/>
              <a:t>learning time. The children will practise spelling strategies, times tables, arithmetic and other key skills as soon as they arrive.</a:t>
            </a:r>
            <a:endParaRPr lang="en-GB" sz="2800" dirty="0">
              <a:effectLst/>
            </a:endParaRPr>
          </a:p>
          <a:p>
            <a:r>
              <a:rPr lang="en-GB" sz="2800" dirty="0"/>
              <a:t>We find that children who arrive on time have a calm, settled start to their day and are more ready to learn.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8ABFCD-80EC-474A-AB30-2FE6D5FA2966}"/>
              </a:ext>
            </a:extLst>
          </p:cNvPr>
          <p:cNvSpPr/>
          <p:nvPr/>
        </p:nvSpPr>
        <p:spPr>
          <a:xfrm>
            <a:off x="325581" y="1992303"/>
            <a:ext cx="6096000" cy="954107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005500"/>
                </a:solidFill>
                <a:latin typeface="Century Gothic" panose="020B0502020202020204" pitchFamily="34" charset="0"/>
              </a:rPr>
              <a:t>A-M arrive between 8:45 and 8:55</a:t>
            </a:r>
            <a:endParaRPr lang="en-GB" sz="2800" dirty="0">
              <a:effectLst/>
            </a:endParaRPr>
          </a:p>
          <a:p>
            <a:r>
              <a:rPr lang="en-GB" sz="2800" b="1" dirty="0">
                <a:solidFill>
                  <a:srgbClr val="005500"/>
                </a:solidFill>
                <a:latin typeface="Century Gothic" panose="020B0502020202020204" pitchFamily="34" charset="0"/>
              </a:rPr>
              <a:t>N-Z arrive between 8:55-9:05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CFFECB-BF3E-46A5-AD18-6486146D7F03}"/>
              </a:ext>
            </a:extLst>
          </p:cNvPr>
          <p:cNvSpPr/>
          <p:nvPr/>
        </p:nvSpPr>
        <p:spPr>
          <a:xfrm>
            <a:off x="6754091" y="325661"/>
            <a:ext cx="5112328" cy="2677656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5500"/>
                </a:solidFill>
                <a:latin typeface="Century Gothic" panose="020B0502020202020204" pitchFamily="34" charset="0"/>
              </a:rPr>
              <a:t>Early Years, KS1 and siblings in KS2 – </a:t>
            </a:r>
            <a:r>
              <a:rPr lang="en-GB" sz="2800" b="1" dirty="0" err="1">
                <a:solidFill>
                  <a:srgbClr val="005500"/>
                </a:solidFill>
                <a:latin typeface="Century Gothic" panose="020B0502020202020204" pitchFamily="34" charset="0"/>
              </a:rPr>
              <a:t>Gaskarth</a:t>
            </a:r>
            <a:r>
              <a:rPr lang="en-GB" sz="2800" b="1" dirty="0">
                <a:solidFill>
                  <a:srgbClr val="005500"/>
                </a:solidFill>
                <a:latin typeface="Century Gothic" panose="020B0502020202020204" pitchFamily="34" charset="0"/>
              </a:rPr>
              <a:t> Road entrance</a:t>
            </a:r>
          </a:p>
          <a:p>
            <a:endParaRPr lang="en-GB" sz="2800" b="1" dirty="0">
              <a:solidFill>
                <a:srgbClr val="005500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005500"/>
                </a:solidFill>
                <a:latin typeface="Century Gothic" panose="020B0502020202020204" pitchFamily="34" charset="0"/>
              </a:rPr>
              <a:t>KS2 only – </a:t>
            </a:r>
            <a:r>
              <a:rPr lang="en-GB" sz="2800" b="1" dirty="0" err="1">
                <a:solidFill>
                  <a:srgbClr val="005500"/>
                </a:solidFill>
                <a:latin typeface="Century Gothic" panose="020B0502020202020204" pitchFamily="34" charset="0"/>
              </a:rPr>
              <a:t>Silkstream</a:t>
            </a:r>
            <a:r>
              <a:rPr lang="en-GB" sz="2800" b="1" dirty="0">
                <a:solidFill>
                  <a:srgbClr val="005500"/>
                </a:solidFill>
                <a:latin typeface="Century Gothic" panose="020B0502020202020204" pitchFamily="34" charset="0"/>
              </a:rPr>
              <a:t> entrance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52435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762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1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96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2FB5B-519C-42FA-87C2-E83D0610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280F7-FE11-46E4-B46B-4B587EA73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2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091" y="258109"/>
            <a:ext cx="3588327" cy="1406380"/>
          </a:xfrm>
        </p:spPr>
        <p:txBody>
          <a:bodyPr>
            <a:normAutofit/>
          </a:bodyPr>
          <a:lstStyle/>
          <a:p>
            <a:r>
              <a:rPr lang="en-GB" b="1" u="sng" dirty="0"/>
              <a:t>Dismissal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436" y="3432584"/>
            <a:ext cx="11741728" cy="3425415"/>
          </a:xfrm>
        </p:spPr>
        <p:txBody>
          <a:bodyPr>
            <a:normAutofit/>
          </a:bodyPr>
          <a:lstStyle/>
          <a:p>
            <a:r>
              <a:rPr lang="en-GB" sz="2800" dirty="0"/>
              <a:t>It is important you stick to these timings so that the entrances do not get too busy.</a:t>
            </a:r>
          </a:p>
          <a:p>
            <a:endParaRPr lang="en-GB" sz="2800" dirty="0"/>
          </a:p>
          <a:p>
            <a:r>
              <a:rPr lang="en-GB" sz="2800" dirty="0"/>
              <a:t>It is important that parents with children in both KS2 and early years/KS1 collect from the </a:t>
            </a:r>
            <a:r>
              <a:rPr lang="en-GB" sz="2800" dirty="0" err="1"/>
              <a:t>Silkstream</a:t>
            </a:r>
            <a:r>
              <a:rPr lang="en-GB" sz="2800" dirty="0"/>
              <a:t> entrance FIRST and follow the one way system which will lead them round to the early years and KS1 classrooms.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8ABFCD-80EC-474A-AB30-2FE6D5FA2966}"/>
              </a:ext>
            </a:extLst>
          </p:cNvPr>
          <p:cNvSpPr/>
          <p:nvPr/>
        </p:nvSpPr>
        <p:spPr>
          <a:xfrm>
            <a:off x="166255" y="1992303"/>
            <a:ext cx="6255326" cy="954107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5500"/>
                </a:solidFill>
                <a:latin typeface="Century Gothic" panose="020B0502020202020204" pitchFamily="34" charset="0"/>
              </a:rPr>
              <a:t>A-M collect between 2:55 and 3:05</a:t>
            </a:r>
            <a:endParaRPr lang="en-GB" sz="2800" dirty="0">
              <a:effectLst/>
            </a:endParaRPr>
          </a:p>
          <a:p>
            <a:r>
              <a:rPr lang="en-GB" sz="2800" b="1" dirty="0">
                <a:solidFill>
                  <a:srgbClr val="005500"/>
                </a:solidFill>
                <a:latin typeface="Century Gothic" panose="020B0502020202020204" pitchFamily="34" charset="0"/>
              </a:rPr>
              <a:t>N-Z collect between 3:05-3:15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CFFECB-BF3E-46A5-AD18-6486146D7F03}"/>
              </a:ext>
            </a:extLst>
          </p:cNvPr>
          <p:cNvSpPr/>
          <p:nvPr/>
        </p:nvSpPr>
        <p:spPr>
          <a:xfrm>
            <a:off x="6754091" y="325661"/>
            <a:ext cx="5112328" cy="2246769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5500"/>
                </a:solidFill>
                <a:latin typeface="Century Gothic" panose="020B0502020202020204" pitchFamily="34" charset="0"/>
              </a:rPr>
              <a:t>Early Years and KS1 -</a:t>
            </a:r>
            <a:r>
              <a:rPr lang="en-GB" sz="2800" b="1" dirty="0" err="1">
                <a:solidFill>
                  <a:srgbClr val="005500"/>
                </a:solidFill>
                <a:latin typeface="Century Gothic" panose="020B0502020202020204" pitchFamily="34" charset="0"/>
              </a:rPr>
              <a:t>Gaskarth</a:t>
            </a:r>
            <a:r>
              <a:rPr lang="en-GB" sz="2800" b="1" dirty="0">
                <a:solidFill>
                  <a:srgbClr val="005500"/>
                </a:solidFill>
                <a:latin typeface="Century Gothic" panose="020B0502020202020204" pitchFamily="34" charset="0"/>
              </a:rPr>
              <a:t> Road entrance</a:t>
            </a:r>
          </a:p>
          <a:p>
            <a:endParaRPr lang="en-GB" sz="2800" b="1" dirty="0">
              <a:solidFill>
                <a:srgbClr val="005500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005500"/>
                </a:solidFill>
                <a:latin typeface="Century Gothic" panose="020B0502020202020204" pitchFamily="34" charset="0"/>
              </a:rPr>
              <a:t>KS2 and younger siblings – </a:t>
            </a:r>
            <a:r>
              <a:rPr lang="en-GB" sz="2800" b="1" dirty="0" err="1">
                <a:solidFill>
                  <a:srgbClr val="005500"/>
                </a:solidFill>
                <a:latin typeface="Century Gothic" panose="020B0502020202020204" pitchFamily="34" charset="0"/>
              </a:rPr>
              <a:t>Silkstream</a:t>
            </a:r>
            <a:r>
              <a:rPr lang="en-GB" sz="2800" b="1" dirty="0">
                <a:solidFill>
                  <a:srgbClr val="005500"/>
                </a:solidFill>
                <a:latin typeface="Century Gothic" panose="020B0502020202020204" pitchFamily="34" charset="0"/>
              </a:rPr>
              <a:t> entrance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1062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97382"/>
          </a:xfrm>
        </p:spPr>
        <p:txBody>
          <a:bodyPr/>
          <a:lstStyle/>
          <a:p>
            <a:r>
              <a:rPr lang="en-GB" b="1" u="sng" dirty="0"/>
              <a:t>Uniform</a:t>
            </a:r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436" y="1028101"/>
            <a:ext cx="7349837" cy="4877089"/>
          </a:xfrm>
        </p:spPr>
        <p:txBody>
          <a:bodyPr>
            <a:noAutofit/>
          </a:bodyPr>
          <a:lstStyle/>
          <a:p>
            <a:pPr algn="l"/>
            <a:r>
              <a:rPr lang="en-GB" sz="3500" dirty="0"/>
              <a:t>· Smart black shoes - no trainers (unless a PE day)</a:t>
            </a:r>
            <a:endParaRPr lang="en-GB" sz="3500" dirty="0">
              <a:effectLst/>
            </a:endParaRPr>
          </a:p>
          <a:p>
            <a:pPr algn="l"/>
            <a:r>
              <a:rPr lang="en-GB" sz="3500" dirty="0"/>
              <a:t>· Hair styles - must be sensible (no lines</a:t>
            </a:r>
            <a:endParaRPr lang="en-GB" sz="3500" dirty="0">
              <a:effectLst/>
            </a:endParaRPr>
          </a:p>
          <a:p>
            <a:pPr algn="l"/>
            <a:r>
              <a:rPr lang="en-GB" sz="3500" dirty="0"/>
              <a:t>shaved in the sides for boys. No 'extreme hairstyles.')</a:t>
            </a:r>
            <a:endParaRPr lang="en-GB" sz="3500" dirty="0">
              <a:effectLst/>
            </a:endParaRPr>
          </a:p>
          <a:p>
            <a:pPr algn="l"/>
            <a:r>
              <a:rPr lang="en-GB" sz="3500" dirty="0"/>
              <a:t>· Label EVERYTHING!</a:t>
            </a:r>
            <a:endParaRPr lang="en-GB" sz="3500" dirty="0">
              <a:effectLst/>
            </a:endParaRPr>
          </a:p>
          <a:p>
            <a:pPr algn="l"/>
            <a:r>
              <a:rPr lang="en-GB" sz="3500" dirty="0"/>
              <a:t>· Girls can wear boots with trousers ONLY.</a:t>
            </a:r>
            <a:endParaRPr lang="en-GB" sz="3500" dirty="0">
              <a:effectLst/>
            </a:endParaRPr>
          </a:p>
          <a:p>
            <a:pPr algn="l"/>
            <a:r>
              <a:rPr lang="en-GB" sz="3500" dirty="0"/>
              <a:t>(If they wear a </a:t>
            </a:r>
            <a:r>
              <a:rPr lang="en-GB" sz="3500" b="1" dirty="0"/>
              <a:t>skirt</a:t>
            </a:r>
            <a:r>
              <a:rPr lang="en-GB" sz="3500" dirty="0"/>
              <a:t>, they need to wear </a:t>
            </a:r>
            <a:endParaRPr lang="en-GB" sz="3500" dirty="0">
              <a:effectLst/>
            </a:endParaRPr>
          </a:p>
          <a:p>
            <a:pPr algn="l"/>
            <a:r>
              <a:rPr lang="en-GB" sz="3500" dirty="0"/>
              <a:t>SHOES.)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6A570-F0B9-4A16-95B4-A1C3872C9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5286" r="3204" b="11597"/>
          <a:stretch/>
        </p:blipFill>
        <p:spPr>
          <a:xfrm rot="5400000">
            <a:off x="7232515" y="1650230"/>
            <a:ext cx="5403379" cy="383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3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38200" y="370364"/>
            <a:ext cx="9144000" cy="1117917"/>
          </a:xfrm>
        </p:spPr>
        <p:txBody>
          <a:bodyPr>
            <a:normAutofit fontScale="90000"/>
          </a:bodyPr>
          <a:lstStyle/>
          <a:p>
            <a:r>
              <a:rPr lang="en-GB" sz="8900" b="1" u="sng" dirty="0"/>
              <a:t>PE Kit</a:t>
            </a:r>
            <a:endParaRPr lang="en-GB" b="1" u="sng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17" y="1488280"/>
            <a:ext cx="7089918" cy="5217319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Plain blue or black tracksuit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Plain white t-shirt or Barnfield logo PE top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Blue shorts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800" dirty="0"/>
              <a:t>Trainers – white or black</a:t>
            </a:r>
          </a:p>
          <a:p>
            <a:pPr algn="l"/>
            <a:endParaRPr lang="en-GB" sz="3800" dirty="0"/>
          </a:p>
          <a:p>
            <a:pPr algn="l"/>
            <a:r>
              <a:rPr lang="en-GB" sz="3800" dirty="0"/>
              <a:t>This year, Children must come to school in their PE kits on the day they have PE.</a:t>
            </a:r>
          </a:p>
          <a:p>
            <a:pPr algn="l"/>
            <a:endParaRPr lang="en-GB" sz="3800" dirty="0"/>
          </a:p>
          <a:p>
            <a:pPr algn="l"/>
            <a:r>
              <a:rPr lang="en-GB" sz="3800" dirty="0"/>
              <a:t>Your child’s PE days are:</a:t>
            </a:r>
          </a:p>
          <a:p>
            <a:pPr algn="l"/>
            <a:r>
              <a:rPr lang="en-GB" sz="3800" dirty="0"/>
              <a:t>1L – Mondays and Tuesdays</a:t>
            </a:r>
          </a:p>
          <a:p>
            <a:pPr algn="l"/>
            <a:r>
              <a:rPr lang="en-GB" sz="3800" dirty="0"/>
              <a:t>1H – Tuesdays and Wednesdays</a:t>
            </a:r>
          </a:p>
          <a:p>
            <a:pPr algn="l"/>
            <a:endParaRPr lang="en-GB" dirty="0">
              <a:highlight>
                <a:srgbClr val="FFFF00"/>
              </a:highlight>
            </a:endParaRPr>
          </a:p>
          <a:p>
            <a:pPr algn="l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DB441-AD3D-45E9-AB1A-F942D07AA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4" t="7466" r="16644"/>
          <a:stretch/>
        </p:blipFill>
        <p:spPr>
          <a:xfrm>
            <a:off x="6971514" y="744141"/>
            <a:ext cx="5037606" cy="58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8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41"/>
            <a:ext cx="9144000" cy="1117917"/>
          </a:xfrm>
        </p:spPr>
        <p:txBody>
          <a:bodyPr>
            <a:normAutofit fontScale="90000"/>
          </a:bodyPr>
          <a:lstStyle/>
          <a:p>
            <a:r>
              <a:rPr lang="en-GB" sz="8900" b="1" u="sng" dirty="0"/>
              <a:t>Equipment</a:t>
            </a:r>
            <a:endParaRPr lang="en-GB" b="1" u="sng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76" y="1488281"/>
            <a:ext cx="5314827" cy="4999355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85000" lnSpcReduction="10000"/>
          </a:bodyPr>
          <a:lstStyle/>
          <a:p>
            <a:pPr algn="l"/>
            <a:r>
              <a:rPr lang="en-GB" sz="4200" dirty="0"/>
              <a:t>Children need to bring their own pencil case with:</a:t>
            </a:r>
          </a:p>
          <a:p>
            <a:pPr marL="571500" indent="-571500" algn="l">
              <a:buFontTx/>
              <a:buChar char="-"/>
            </a:pPr>
            <a:r>
              <a:rPr lang="en-GB" sz="4200" dirty="0"/>
              <a:t>Pencil</a:t>
            </a:r>
          </a:p>
          <a:p>
            <a:pPr marL="571500" indent="-571500" algn="l">
              <a:buFontTx/>
              <a:buChar char="-"/>
            </a:pPr>
            <a:r>
              <a:rPr lang="en-GB" sz="4200" dirty="0"/>
              <a:t>Handwriting pen</a:t>
            </a:r>
          </a:p>
          <a:p>
            <a:pPr marL="571500" indent="-571500" algn="l">
              <a:buFontTx/>
              <a:buChar char="-"/>
            </a:pPr>
            <a:r>
              <a:rPr lang="en-GB" sz="4200" dirty="0"/>
              <a:t>Ruler</a:t>
            </a:r>
          </a:p>
          <a:p>
            <a:pPr marL="571500" indent="-571500" algn="l">
              <a:buFontTx/>
              <a:buChar char="-"/>
            </a:pPr>
            <a:r>
              <a:rPr lang="en-GB" sz="4200" dirty="0"/>
              <a:t>Rubber</a:t>
            </a:r>
          </a:p>
          <a:p>
            <a:pPr marL="571500" indent="-571500" algn="l">
              <a:buFontTx/>
              <a:buChar char="-"/>
            </a:pPr>
            <a:r>
              <a:rPr lang="en-GB" sz="4200" dirty="0"/>
              <a:t>Sharpener</a:t>
            </a:r>
          </a:p>
          <a:p>
            <a:pPr marL="571500" indent="-571500" algn="l">
              <a:buFontTx/>
              <a:buChar char="-"/>
            </a:pPr>
            <a:r>
              <a:rPr lang="en-GB" sz="4200" dirty="0"/>
              <a:t>Colouring pencils</a:t>
            </a:r>
          </a:p>
          <a:p>
            <a:pPr marL="571500" indent="-571500" algn="l">
              <a:buFontTx/>
              <a:buChar char="-"/>
            </a:pPr>
            <a:r>
              <a:rPr lang="en-GB" sz="4200" dirty="0"/>
              <a:t>Glue</a:t>
            </a:r>
          </a:p>
          <a:p>
            <a:pPr algn="l"/>
            <a:endParaRPr lang="en-GB" sz="3600" dirty="0"/>
          </a:p>
          <a:p>
            <a:pPr algn="l"/>
            <a:endParaRPr lang="en-GB" dirty="0"/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id="{17C38237-B7FA-4F4E-B808-FC0CAE768781}"/>
              </a:ext>
            </a:extLst>
          </p:cNvPr>
          <p:cNvSpPr txBox="1">
            <a:spLocks/>
          </p:cNvSpPr>
          <p:nvPr/>
        </p:nvSpPr>
        <p:spPr>
          <a:xfrm>
            <a:off x="6636283" y="1488280"/>
            <a:ext cx="5314827" cy="49993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dirty="0"/>
              <a:t>Children cannot share equipment.</a:t>
            </a:r>
          </a:p>
          <a:p>
            <a:pPr algn="l"/>
            <a:endParaRPr lang="en-GB" sz="3600" dirty="0"/>
          </a:p>
          <a:p>
            <a:pPr algn="l"/>
            <a:r>
              <a:rPr lang="en-GB" sz="3600" dirty="0"/>
              <a:t>Also, to help create a tidy environment, please ensure the pencil cases are not too large.</a:t>
            </a:r>
          </a:p>
          <a:p>
            <a:pPr algn="l"/>
            <a:endParaRPr lang="en-GB" sz="3600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50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4580" y="113073"/>
            <a:ext cx="4773561" cy="1045297"/>
          </a:xfrm>
        </p:spPr>
        <p:txBody>
          <a:bodyPr/>
          <a:lstStyle/>
          <a:p>
            <a:pPr algn="l"/>
            <a:r>
              <a:rPr lang="en-GB" sz="4800" u="sng" dirty="0"/>
              <a:t>Google Classroom</a:t>
            </a:r>
          </a:p>
          <a:p>
            <a:pPr algn="l"/>
            <a:endParaRPr lang="en-GB" sz="3200" dirty="0">
              <a:highlight>
                <a:srgbClr val="FFFF00"/>
              </a:highlight>
            </a:endParaRPr>
          </a:p>
          <a:p>
            <a:pPr algn="l"/>
            <a:endParaRPr lang="en-GB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42EE5-2639-4385-83B7-39675DC54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164" y="113073"/>
            <a:ext cx="1695256" cy="11463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903D08-2ECA-4E09-9D5C-FE1163DF5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280" y="1775618"/>
            <a:ext cx="6867140" cy="4323755"/>
          </a:xfrm>
          <a:prstGeom prst="rect">
            <a:avLst/>
          </a:prstGeom>
        </p:spPr>
      </p:pic>
      <p:sp>
        <p:nvSpPr>
          <p:cNvPr id="6" name="Subtitle 7">
            <a:extLst>
              <a:ext uri="{FF2B5EF4-FFF2-40B4-BE49-F238E27FC236}">
                <a16:creationId xmlns:a16="http://schemas.microsoft.com/office/drawing/2014/main" id="{7E3F3FF5-F6D5-48C6-8E73-4D21AB104259}"/>
              </a:ext>
            </a:extLst>
          </p:cNvPr>
          <p:cNvSpPr txBox="1">
            <a:spLocks/>
          </p:cNvSpPr>
          <p:nvPr/>
        </p:nvSpPr>
        <p:spPr>
          <a:xfrm>
            <a:off x="194580" y="1158370"/>
            <a:ext cx="4773561" cy="5289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000" dirty="0"/>
              <a:t>All homework in years 1-6 will be set on Google Classroom. </a:t>
            </a:r>
          </a:p>
          <a:p>
            <a:pPr algn="l"/>
            <a:r>
              <a:rPr lang="en-GB" sz="3000" dirty="0"/>
              <a:t>Work will be set on Google Classroom for any children who are self-isolating. </a:t>
            </a:r>
          </a:p>
          <a:p>
            <a:pPr algn="l"/>
            <a:endParaRPr lang="en-GB" sz="3000" dirty="0"/>
          </a:p>
          <a:p>
            <a:pPr algn="l"/>
            <a:r>
              <a:rPr lang="en-GB" sz="3000" dirty="0"/>
              <a:t>Further information and a help guide is available at </a:t>
            </a:r>
            <a:r>
              <a:rPr lang="en-GB" sz="3000" dirty="0">
                <a:hlinkClick r:id="rId4"/>
              </a:rPr>
              <a:t>https://barnfieldschool.co.uk/home-learning/</a:t>
            </a:r>
            <a:r>
              <a:rPr lang="en-GB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934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048087-F259-4C63-99A7-3EC28C0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160" y="-82393"/>
            <a:ext cx="5821680" cy="935037"/>
          </a:xfrm>
        </p:spPr>
        <p:txBody>
          <a:bodyPr/>
          <a:lstStyle/>
          <a:p>
            <a:r>
              <a:rPr lang="en-GB" b="1" u="sng" dirty="0"/>
              <a:t>Online Safety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056" y="2138085"/>
            <a:ext cx="11584187" cy="1655762"/>
          </a:xfrm>
        </p:spPr>
        <p:txBody>
          <a:bodyPr>
            <a:noAutofit/>
          </a:bodyPr>
          <a:lstStyle/>
          <a:p>
            <a:pPr algn="l"/>
            <a:r>
              <a:rPr lang="en-GB" sz="2000" dirty="0"/>
              <a:t>- Set up parental controls on your wi-fi connection, phone, tablet and on any gaming devices that they use.</a:t>
            </a:r>
            <a:endParaRPr lang="en-GB" sz="2000" dirty="0">
              <a:effectLst/>
            </a:endParaRPr>
          </a:p>
          <a:p>
            <a:pPr algn="l"/>
            <a:r>
              <a:rPr lang="en-GB" sz="2000" dirty="0"/>
              <a:t>- Talk to your child about staying safe online:</a:t>
            </a:r>
            <a:endParaRPr lang="en-GB" sz="2000" dirty="0">
              <a:effectLst/>
            </a:endParaRPr>
          </a:p>
          <a:p>
            <a:pPr algn="l"/>
            <a:r>
              <a:rPr lang="en-GB" sz="2000" dirty="0"/>
              <a:t>- Agree rules with your child about not meeting up with people they have met online.</a:t>
            </a:r>
            <a:endParaRPr lang="en-GB" sz="2000" dirty="0">
              <a:effectLst/>
            </a:endParaRPr>
          </a:p>
          <a:p>
            <a:pPr algn="l"/>
            <a:r>
              <a:rPr lang="en-GB" sz="2000" dirty="0"/>
              <a:t>- Let them know which websites they are allowed/not allowed to visit.</a:t>
            </a:r>
            <a:endParaRPr lang="en-GB" sz="2000" dirty="0">
              <a:effectLst/>
            </a:endParaRPr>
          </a:p>
          <a:p>
            <a:pPr algn="l"/>
            <a:r>
              <a:rPr lang="en-GB" sz="2000" dirty="0"/>
              <a:t>- Allow them online only for a sensible duration - don't let them play for hours!</a:t>
            </a:r>
            <a:endParaRPr lang="en-GB" sz="2000" dirty="0">
              <a:effectLst/>
            </a:endParaRPr>
          </a:p>
          <a:p>
            <a:pPr algn="l"/>
            <a:r>
              <a:rPr lang="en-GB" sz="2000" dirty="0"/>
              <a:t>- Discuss how they treat others online.</a:t>
            </a:r>
            <a:endParaRPr lang="en-GB" sz="2000" dirty="0">
              <a:effectLst/>
            </a:endParaRPr>
          </a:p>
          <a:p>
            <a:pPr algn="l"/>
            <a:r>
              <a:rPr lang="en-GB" sz="2000" dirty="0"/>
              <a:t>- Make sure they are on child versions of sites like YouTube.</a:t>
            </a:r>
            <a:endParaRPr lang="en-GB" sz="2000" dirty="0">
              <a:effectLst/>
            </a:endParaRPr>
          </a:p>
          <a:p>
            <a:pPr algn="l"/>
            <a:r>
              <a:rPr lang="en-GB" sz="2000" dirty="0"/>
              <a:t>- If your child plays video games, ensure they are appropriate for their age.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BF6032-C5A9-46C7-BE94-786E54E301DF}"/>
              </a:ext>
            </a:extLst>
          </p:cNvPr>
          <p:cNvSpPr/>
          <p:nvPr/>
        </p:nvSpPr>
        <p:spPr>
          <a:xfrm>
            <a:off x="471056" y="729695"/>
            <a:ext cx="11720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96"/>
                </a:solidFill>
                <a:latin typeface="Century Gothic" panose="020B0502020202020204" pitchFamily="34" charset="0"/>
              </a:rPr>
              <a:t>The internet is amazing. Children can play, learn, create and connect - opening up a whole world of exciting possibilities. But with the digital world changing all the time, how can you make sure your child is staying safe?</a:t>
            </a: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714FAF-4CFA-4043-A2F0-10805B09B156}"/>
              </a:ext>
            </a:extLst>
          </p:cNvPr>
          <p:cNvSpPr/>
          <p:nvPr/>
        </p:nvSpPr>
        <p:spPr>
          <a:xfrm>
            <a:off x="1315287" y="5657671"/>
            <a:ext cx="11720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96"/>
                </a:solidFill>
                <a:latin typeface="Century Gothic" panose="020B0502020202020204" pitchFamily="34" charset="0"/>
              </a:rPr>
              <a:t>Some useful websites are: </a:t>
            </a:r>
          </a:p>
          <a:p>
            <a:r>
              <a:rPr lang="en-GB" sz="2400" dirty="0">
                <a:solidFill>
                  <a:srgbClr val="000096"/>
                </a:solidFill>
                <a:latin typeface="Century Gothic" panose="020B0502020202020204" pitchFamily="34" charset="0"/>
                <a:hlinkClick r:id="rId2"/>
              </a:rPr>
              <a:t>https://www.thinkuknow.co.uk/</a:t>
            </a:r>
            <a:r>
              <a:rPr lang="en-GB" sz="2400" dirty="0">
                <a:solidFill>
                  <a:srgbClr val="000096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400" dirty="0">
                <a:solidFill>
                  <a:srgbClr val="000096"/>
                </a:solidFill>
                <a:latin typeface="Century Gothic" panose="020B0502020202020204" pitchFamily="34" charset="0"/>
                <a:hlinkClick r:id="rId3"/>
              </a:rPr>
              <a:t>https://www.nspcc.org.uk/keeping-children-safe/online-safety/</a:t>
            </a:r>
            <a:r>
              <a:rPr lang="en-GB" sz="2400" dirty="0">
                <a:solidFill>
                  <a:srgbClr val="000096"/>
                </a:solidFill>
                <a:latin typeface="Century Gothic" panose="020B0502020202020204" pitchFamily="34" charset="0"/>
              </a:rPr>
              <a:t>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651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B5780DBB-95E0-4D66-A667-6149ED6D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0942" y="518032"/>
            <a:ext cx="6779342" cy="3596768"/>
          </a:xfrm>
        </p:spPr>
        <p:txBody>
          <a:bodyPr/>
          <a:lstStyle/>
          <a:p>
            <a:pPr algn="l"/>
            <a:r>
              <a:rPr lang="en-GB" sz="4800" u="sng" dirty="0"/>
              <a:t>Homework</a:t>
            </a:r>
          </a:p>
          <a:p>
            <a:pPr algn="l"/>
            <a:endParaRPr lang="en-GB" sz="3200" dirty="0">
              <a:highlight>
                <a:srgbClr val="FFFF00"/>
              </a:highlight>
            </a:endParaRPr>
          </a:p>
          <a:p>
            <a:pPr algn="l"/>
            <a:r>
              <a:rPr lang="en-GB" sz="3200" dirty="0"/>
              <a:t>Home work is set on </a:t>
            </a:r>
            <a:r>
              <a:rPr lang="en-GB" sz="3200"/>
              <a:t>a Friday.</a:t>
            </a:r>
            <a:endParaRPr lang="en-GB" sz="3200" dirty="0"/>
          </a:p>
          <a:p>
            <a:pPr algn="l"/>
            <a:r>
              <a:rPr lang="en-GB" sz="3200" dirty="0"/>
              <a:t>Literacy and numeracy alternate weeks.</a:t>
            </a:r>
          </a:p>
          <a:p>
            <a:pPr algn="l"/>
            <a:endParaRPr lang="en-GB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68294-66F6-4631-B25D-10E1BCDEA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49" y="518032"/>
            <a:ext cx="2980831" cy="28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65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4466</TotalTime>
  <Words>867</Words>
  <Application>Microsoft Office PowerPoint</Application>
  <PresentationFormat>Widescreen</PresentationFormat>
  <Paragraphs>100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Office Theme</vt:lpstr>
      <vt:lpstr>Barnfield Parent Meeting 2020</vt:lpstr>
      <vt:lpstr>Arrival</vt:lpstr>
      <vt:lpstr>Dismissal</vt:lpstr>
      <vt:lpstr>Uniform</vt:lpstr>
      <vt:lpstr>PE Kit</vt:lpstr>
      <vt:lpstr>Equipment</vt:lpstr>
      <vt:lpstr>PowerPoint Presentation</vt:lpstr>
      <vt:lpstr>Online Safety</vt:lpstr>
      <vt:lpstr>PowerPoint Presentation</vt:lpstr>
      <vt:lpstr>Who are the adults in your child’s year group?</vt:lpstr>
      <vt:lpstr>What will your child be learning this year?</vt:lpstr>
      <vt:lpstr>Trips and events</vt:lpstr>
      <vt:lpstr>Contacting your teacher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Barnfield Parent Meeting 2020</dc:title>
  <dc:creator>DQuigley</dc:creator>
  <cp:lastModifiedBy>FWilliamson</cp:lastModifiedBy>
  <cp:revision>14</cp:revision>
  <dcterms:created xsi:type="dcterms:W3CDTF">2020-09-11T08:49:49Z</dcterms:created>
  <dcterms:modified xsi:type="dcterms:W3CDTF">2020-09-21T16:06:23Z</dcterms:modified>
</cp:coreProperties>
</file>