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7" r:id="rId1"/>
  </p:sldMasterIdLst>
  <p:handoutMasterIdLst>
    <p:handoutMasterId r:id="rId34"/>
  </p:handoutMasterIdLst>
  <p:sldIdLst>
    <p:sldId id="256" r:id="rId2"/>
    <p:sldId id="291" r:id="rId3"/>
    <p:sldId id="257" r:id="rId4"/>
    <p:sldId id="258" r:id="rId5"/>
    <p:sldId id="259" r:id="rId6"/>
    <p:sldId id="260" r:id="rId7"/>
    <p:sldId id="267" r:id="rId8"/>
    <p:sldId id="263" r:id="rId9"/>
    <p:sldId id="264" r:id="rId10"/>
    <p:sldId id="266" r:id="rId11"/>
    <p:sldId id="280" r:id="rId12"/>
    <p:sldId id="265" r:id="rId13"/>
    <p:sldId id="268" r:id="rId14"/>
    <p:sldId id="290" r:id="rId15"/>
    <p:sldId id="271" r:id="rId16"/>
    <p:sldId id="272" r:id="rId17"/>
    <p:sldId id="293" r:id="rId18"/>
    <p:sldId id="285" r:id="rId19"/>
    <p:sldId id="286" r:id="rId20"/>
    <p:sldId id="287" r:id="rId21"/>
    <p:sldId id="295" r:id="rId22"/>
    <p:sldId id="269" r:id="rId23"/>
    <p:sldId id="292" r:id="rId24"/>
    <p:sldId id="261" r:id="rId25"/>
    <p:sldId id="270" r:id="rId26"/>
    <p:sldId id="274" r:id="rId27"/>
    <p:sldId id="276" r:id="rId28"/>
    <p:sldId id="275" r:id="rId29"/>
    <p:sldId id="294" r:id="rId30"/>
    <p:sldId id="278" r:id="rId31"/>
    <p:sldId id="279" r:id="rId32"/>
    <p:sldId id="284" r:id="rId3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99A0"/>
    <a:srgbClr val="47655B"/>
    <a:srgbClr val="547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7" autoAdjust="0"/>
  </p:normalViewPr>
  <p:slideViewPr>
    <p:cSldViewPr>
      <p:cViewPr varScale="1">
        <p:scale>
          <a:sx n="59" d="100"/>
          <a:sy n="59" d="100"/>
        </p:scale>
        <p:origin x="7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646B0526-6539-4F77-804E-A658B13A1A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02724E63-7AEE-4088-BA30-80A390DEDE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53604" name="Rectangle 4">
            <a:extLst>
              <a:ext uri="{FF2B5EF4-FFF2-40B4-BE49-F238E27FC236}">
                <a16:creationId xmlns:a16="http://schemas.microsoft.com/office/drawing/2014/main" id="{BE85DC73-4936-45AC-8F8C-9FC97B9A260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20D1A85E-1E2C-4997-AA0C-E7E667F8C0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1B5A4C8-B0F2-4C76-A052-2AAA05482DC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05E93BF8-449A-4455-B2C2-94C2D3C8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69459-3E63-4372-B2CA-4CA6C1021ED8}" type="datetimeFigureOut">
              <a:rPr lang="en-GB"/>
              <a:pPr>
                <a:defRPr/>
              </a:pPr>
              <a:t>20/04/2022</a:t>
            </a:fld>
            <a:endParaRPr lang="en-GB" dirty="0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3D43EACF-5385-4A02-AF01-1C1F92B15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9FCEFD47-0099-4AAD-A9E4-0A95C4FAC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DCE0FB5-3BBD-4894-9B18-C56E8B43D5C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1446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A6E16-1333-4579-8B4B-82376256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4515D-F294-4F51-AACC-90C9AE68CE18}" type="datetimeFigureOut">
              <a:rPr lang="en-GB"/>
              <a:pPr>
                <a:defRPr/>
              </a:pPr>
              <a:t>20/04/2022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78858-10A5-43CD-993E-A7EF40F9D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2F521-35AF-4967-9D5F-2B2071E1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6C077C3-2ADD-4B1B-960A-3B06930CF21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7973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313A4-64EF-45D3-BE35-0C5F0822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1AB2D-FFFD-4548-B331-23F948B9C012}" type="datetimeFigureOut">
              <a:rPr lang="en-GB"/>
              <a:pPr>
                <a:defRPr/>
              </a:pPr>
              <a:t>20/04/2022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ABD19-4F56-4702-A39F-EC8C6F87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17211-9987-46A4-AFC5-D8BC8E634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94871FF-C9C3-477F-A820-C6E15E534BD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51453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E788212-EB50-42F2-9D0B-691FA6505F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5A58B4E-C6CC-48A1-9DE2-C278B479A3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5344B5-EF68-4F46-B525-7539231DD65C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38A2FE0-733B-45BA-9194-FC650075705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3184323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7D3EFAD-3A19-4C8B-BDF0-FCE852110B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FE1A1CE-3491-4E10-8A45-5905586CBB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D00636-D118-4352-8D5D-356A29042026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33EA017-F80C-4391-A066-81D352A2486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7773320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C5E26-F597-4A5B-910D-F0CE0FEF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B03E8-B5B8-4013-ACA3-E71889459B74}" type="datetimeFigureOut">
              <a:rPr lang="en-GB"/>
              <a:pPr>
                <a:defRPr/>
              </a:pPr>
              <a:t>20/04/2022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1555B-B84C-47F5-AD3F-F477D6C6B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1EA54-AB38-4E73-95C7-DDB082B3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E7D6501-6F84-4989-9655-0187BBFE07B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102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0E032-F842-415D-B921-FAB7BE8E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2D99F-A508-44C8-BACD-A49538B95DE9}" type="datetimeFigureOut">
              <a:rPr lang="en-GB"/>
              <a:pPr>
                <a:defRPr/>
              </a:pPr>
              <a:t>20/04/2022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F3F98-2DF5-452E-9528-54E22249D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4061A-ED5F-43C9-B425-A5AD30AC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9A3351-3DCF-45BB-BF47-46EEFF455AE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259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5A259-D88B-46EA-B812-FBF6FA86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C65C8-6581-40BF-A8D3-B01AF454EB82}" type="datetimeFigureOut">
              <a:rPr lang="en-GB"/>
              <a:pPr>
                <a:defRPr/>
              </a:pPr>
              <a:t>20/04/2022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B8D53-1F3D-4649-8EAB-F2ABC95D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BADA4-4014-4AF6-959A-0F53E29C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CE1A16-9FA4-445B-8AFF-4968F7F12F1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5645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BD5F90-A681-4D67-A95C-3958F9FA2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3529-EB5D-4952-96C1-48E36E103928}" type="datetimeFigureOut">
              <a:rPr lang="en-GB"/>
              <a:pPr>
                <a:defRPr/>
              </a:pPr>
              <a:t>20/04/2022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BFF474-EE81-4C55-B70A-ABD8A6B5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5E399-AB9A-4ED1-9A8E-89A43904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A041A35-DF57-4276-B7AC-C5B8620C07B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236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83FF5-F18A-423E-89D5-A9665799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7B8A3-3543-4462-828E-330B8E5FA38A}" type="datetimeFigureOut">
              <a:rPr lang="en-GB"/>
              <a:pPr>
                <a:defRPr/>
              </a:pPr>
              <a:t>20/04/2022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01F80-D88C-4B64-91A0-A59BF8296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0EC0C-9945-4C0C-B97A-E924B2152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EEAD8BF-8C9C-4AAD-9D2C-BE2340A5068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7538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28F4E7-59F2-416B-8361-DE239C52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29AC-AACF-4CC5-9131-DD7E381D4827}" type="datetimeFigureOut">
              <a:rPr lang="en-GB"/>
              <a:pPr>
                <a:defRPr/>
              </a:pPr>
              <a:t>20/04/2022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698A97-2BD8-439B-B662-F31AEF871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5F361-3B12-4CF0-894E-86CC7E4C3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51EC532-92B9-48E7-9583-3F57AE7AD48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8004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96D14-850B-4B79-AB78-3017F58D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27F79-F417-4149-A46E-79154940A836}" type="datetimeFigureOut">
              <a:rPr lang="en-GB"/>
              <a:pPr>
                <a:defRPr/>
              </a:pPr>
              <a:t>20/04/2022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6A0C5-068D-43B6-BB9F-269898F34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94AFA-91D2-4DE4-A960-10BE5F3D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24429EE-7CFA-4D69-89B7-8F52774901F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5594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>
                <a16:creationId xmlns:a16="http://schemas.microsoft.com/office/drawing/2014/main" id="{327A23C3-98BC-498A-B49C-40764FDB9FBC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E395B540-9979-4DB4-BCC9-18EA13CE3713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1CBAF779-92BD-45A2-9466-C892D66FC986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80624581-EAED-4120-B3FB-F94B218A9FCD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B0959B94-7EE3-4D78-9A4B-C9CAFFE1E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0B1F2-A0CB-42BC-9529-686A2EB02776}" type="datetimeFigureOut">
              <a:rPr lang="en-GB"/>
              <a:pPr>
                <a:defRPr/>
              </a:pPr>
              <a:t>20/04/2022</a:t>
            </a:fld>
            <a:endParaRPr lang="en-GB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4957F33-9F7C-4AFA-804E-4FA228CF9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724869A-6821-4CE0-AE6E-58786BAE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55738E-3B95-4CE9-8FAB-A5AACC05A43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410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606ED8E-52B7-4846-9F9D-CE935B312FA8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E964BC3-E674-4E8B-8FC8-E07699F67A42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1028" name="Group 1">
            <a:extLst>
              <a:ext uri="{FF2B5EF4-FFF2-40B4-BE49-F238E27FC236}">
                <a16:creationId xmlns:a16="http://schemas.microsoft.com/office/drawing/2014/main" id="{BE84C59D-AB28-4955-A0BE-39ACAD3B7AE2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59AE895-3260-47D0-A930-56E068A7655B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159BEF2-6D99-46EC-A688-08F47B46D684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5" r:id="rId12"/>
    <p:sldLayoutId id="214748427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6770D.18B6511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rnet.gov.uk/schools-and-education/school-admissions/apply-secondary-school/transferring-secondary-school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eadmissions.org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rnet.gov.uk/anti-frau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uk/url?sa=i&amp;rct=j&amp;q=31+october&amp;source=images&amp;cd=&amp;cad=rja&amp;uact=8&amp;ved=0CAcQjRw&amp;url=http%3A%2F%2Flisdtv.blogspot.com%2F2011%2F09%2Flearn360-essentials-october-2011.html&amp;ei=tLt2VfisJYGe7gbh2oLYBg&amp;bvm=bv.95039771,d.ZGU&amp;psig=AFQjCNEjUaZKL7GSlekrDv9Iw84yyqh7HQ&amp;ust=1433931051965343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6770D.18B6511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hyperlink" Target="http://knightsbridge.net/faq/hq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www.google.co.uk/imgres?imgurl=http://www.hybridandelectriccars.co.uk/siteimage/scale/0/0/140022.jpg&amp;imgrefurl=http://www.hybridandelectriccars.co.uk/news/506464/successor_to_cherished_routemaster_london_bus_revealed.html&amp;usg=__-D2KYYXr1ueWWXg6nYgdq5Daypg=&amp;h=600&amp;w=800&amp;sz=95&amp;hl=en&amp;start=5&amp;zoom=1&amp;tbnid=CPY5sn680IqecM:&amp;tbnh=107&amp;tbnw=143&amp;ei=l9e1UcizDcSC4gTDnoHwCg&amp;prev=/search%3Fq%3Dlondon%2Bbus%26safe%3Dactive%26hl%3Den-GB%26gbv%3D2%26tbm%3Disch&amp;itbs=1&amp;sa=X&amp;ved=0CDQQrQMwB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barnet.gov.uk/school-admissions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ccount.barnet.gov.uk/publicaccesslive/selfservice/citizenportal/login.ht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uk/school-performance-tables" TargetMode="External"/><Relationship Id="rId2" Type="http://schemas.openxmlformats.org/officeDocument/2006/relationships/hyperlink" Target="http://www.ofsted.gov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A617FAD-A796-44C4-8A28-97502D12E7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6176" y="1556792"/>
            <a:ext cx="7851648" cy="216024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Transfer to Secondary School 2023</a:t>
            </a:r>
            <a:br>
              <a:rPr lang="en-GB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4600" dirty="0">
              <a:latin typeface="Tahoma" panose="020B0604030504040204" pitchFamily="34" charset="0"/>
            </a:endParaRPr>
          </a:p>
        </p:txBody>
      </p:sp>
      <p:pic>
        <p:nvPicPr>
          <p:cNvPr id="5" name="Picture 4" descr="BELSLogo">
            <a:extLst>
              <a:ext uri="{FF2B5EF4-FFF2-40B4-BE49-F238E27FC236}">
                <a16:creationId xmlns:a16="http://schemas.microsoft.com/office/drawing/2014/main" id="{D61C0534-2867-4BC9-AE5B-246C495E2991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33056"/>
            <a:ext cx="2808451" cy="1691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CB8FA66-9FF8-4259-AB04-F879AF3E5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719138"/>
            <a:ext cx="8229600" cy="1100137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000" b="1" dirty="0">
                <a:solidFill>
                  <a:schemeClr val="accent1">
                    <a:lumMod val="75000"/>
                  </a:schemeClr>
                </a:solidFill>
              </a:rPr>
              <a:t>Choosing a school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664C5D79-4335-4A97-A09B-493785B26B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362950" cy="4680668"/>
          </a:xfrm>
        </p:spPr>
        <p:txBody>
          <a:bodyPr/>
          <a:lstStyle/>
          <a:p>
            <a:pPr marL="274320" indent="-27432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Look carefully at the admission criteria for each school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selection by aptitude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faith criteria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siblings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distance</a:t>
            </a: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Remember most schools get more applications than they have places available.………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</p:txBody>
      </p:sp>
      <p:sp>
        <p:nvSpPr>
          <p:cNvPr id="26628" name="Line 4">
            <a:extLst>
              <a:ext uri="{FF2B5EF4-FFF2-40B4-BE49-F238E27FC236}">
                <a16:creationId xmlns:a16="http://schemas.microsoft.com/office/drawing/2014/main" id="{8737FF91-C9D9-4FF6-9661-92680BBF5D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8325" y="1412875"/>
            <a:ext cx="4319588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6629" name="Picture 6" descr="royalty-free-check-list-clipart-illustration-437161-285x300">
            <a:extLst>
              <a:ext uri="{FF2B5EF4-FFF2-40B4-BE49-F238E27FC236}">
                <a16:creationId xmlns:a16="http://schemas.microsoft.com/office/drawing/2014/main" id="{16E4AFA6-157E-4780-9E56-8B354BBB9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9"/>
          <a:stretch>
            <a:fillRect/>
          </a:stretch>
        </p:blipFill>
        <p:spPr bwMode="auto">
          <a:xfrm>
            <a:off x="5435600" y="2924175"/>
            <a:ext cx="27146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FEA8D6B-BB74-4B6A-B57F-8143FD350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08" y="374491"/>
            <a:ext cx="7909167" cy="738232"/>
          </a:xfrm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GB" altLang="en-US" sz="1400" b="1" dirty="0"/>
            </a:br>
            <a:br>
              <a:rPr lang="en-GB" altLang="en-US" sz="4900" b="1" dirty="0"/>
            </a:br>
            <a:r>
              <a:rPr lang="en-GB" altLang="en-US" sz="4900" b="1" dirty="0"/>
              <a:t>                            </a:t>
            </a:r>
            <a:r>
              <a:rPr lang="en-GB" altLang="en-US" sz="4400" b="1" dirty="0">
                <a:solidFill>
                  <a:schemeClr val="accent1">
                    <a:lumMod val="75000"/>
                  </a:schemeClr>
                </a:solidFill>
              </a:rPr>
              <a:t>Choosing a school</a:t>
            </a:r>
            <a:endParaRPr lang="en-GB" altLang="en-US" sz="4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1DB2D-991E-4C9B-8BD1-F6E608A9DB26}"/>
              </a:ext>
            </a:extLst>
          </p:cNvPr>
          <p:cNvSpPr txBox="1"/>
          <p:nvPr/>
        </p:nvSpPr>
        <p:spPr>
          <a:xfrm>
            <a:off x="869622" y="5835638"/>
            <a:ext cx="6569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Full Secondary 2022 Allocation Table can be viewed at:</a:t>
            </a:r>
          </a:p>
          <a:p>
            <a:r>
              <a:rPr lang="en-GB" sz="1400" dirty="0">
                <a:latin typeface="+mj-lt"/>
                <a:hlinkClick r:id="rId2"/>
              </a:rPr>
              <a:t>https://www.barnet.gov.uk/schools-and-education/school-admissions/apply-secondary-school/transferring-secondary-school</a:t>
            </a:r>
            <a:r>
              <a:rPr lang="en-GB" sz="1400" dirty="0">
                <a:latin typeface="+mj-lt"/>
              </a:rPr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FD6868B-24EA-4A47-8C4C-38D0BF1BD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851110"/>
              </p:ext>
            </p:extLst>
          </p:nvPr>
        </p:nvGraphicFramePr>
        <p:xfrm>
          <a:off x="446954" y="1196752"/>
          <a:ext cx="8157296" cy="4638886"/>
        </p:xfrm>
        <a:graphic>
          <a:graphicData uri="http://schemas.openxmlformats.org/drawingml/2006/table">
            <a:tbl>
              <a:tblPr/>
              <a:tblGrid>
                <a:gridCol w="3998120">
                  <a:extLst>
                    <a:ext uri="{9D8B030D-6E8A-4147-A177-3AD203B41FA5}">
                      <a16:colId xmlns:a16="http://schemas.microsoft.com/office/drawing/2014/main" val="862568824"/>
                    </a:ext>
                  </a:extLst>
                </a:gridCol>
                <a:gridCol w="4159176">
                  <a:extLst>
                    <a:ext uri="{9D8B030D-6E8A-4147-A177-3AD203B41FA5}">
                      <a16:colId xmlns:a16="http://schemas.microsoft.com/office/drawing/2014/main" val="313553353"/>
                    </a:ext>
                  </a:extLst>
                </a:gridCol>
              </a:tblGrid>
              <a:tr h="32403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altLang="en-US" sz="1800" b="1" dirty="0">
                          <a:latin typeface="+mj-lt"/>
                        </a:rPr>
                        <a:t>Geographical distance for schools that were unable to offer to all applicants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644686"/>
                  </a:ext>
                </a:extLst>
              </a:tr>
              <a:tr h="3206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Name of School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Furthest distance offered (Miles)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891594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Archer Academy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0.219 (N2)    0.948 (N3)    0.97 (NW11)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186558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Ark Pioneer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910239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Ashmole Academy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927364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Christ College, Finchley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694325"/>
                  </a:ext>
                </a:extLst>
              </a:tr>
              <a:tr h="3206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Compton School 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938582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East Barnet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067516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JCoSS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968508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London Academy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58118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Mill Hill High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976544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Queen Elizabeth’s Girls’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338369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Saracens High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64605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Totteridge Aacdemy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61740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Wren Academy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993795"/>
                  </a:ext>
                </a:extLst>
              </a:tr>
            </a:tbl>
          </a:graphicData>
        </a:graphic>
      </p:graphicFrame>
      <p:sp>
        <p:nvSpPr>
          <p:cNvPr id="5" name="Line 4">
            <a:extLst>
              <a:ext uri="{FF2B5EF4-FFF2-40B4-BE49-F238E27FC236}">
                <a16:creationId xmlns:a16="http://schemas.microsoft.com/office/drawing/2014/main" id="{0E5D556C-606C-4715-A1A8-3366CB4C1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1056027"/>
            <a:ext cx="431958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6D2FB0A-228B-497C-AE5F-AC0D2C09F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912813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400" b="1" dirty="0">
                <a:solidFill>
                  <a:schemeClr val="accent1">
                    <a:lumMod val="75000"/>
                  </a:schemeClr>
                </a:solidFill>
              </a:rPr>
              <a:t>How do I apply?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E5D86A92-EADD-4223-A62B-F08A6FD2FB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6840537" cy="4535487"/>
          </a:xfrm>
        </p:spPr>
        <p:txBody>
          <a:bodyPr/>
          <a:lstStyle/>
          <a:p>
            <a:pPr marL="274320" indent="-27432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soon can I apply?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application process begins on</a:t>
            </a:r>
            <a:b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 September 2022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Where do I apply?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apply online at </a:t>
            </a:r>
            <a:r>
              <a:rPr lang="en-GB" altLang="en-US" b="1" dirty="0">
                <a:solidFill>
                  <a:schemeClr val="bg2"/>
                </a:solidFill>
                <a:latin typeface="+mj-lt"/>
                <a:hlinkClick r:id="rId2"/>
              </a:rPr>
              <a:t>www.eadmissions.org.uk</a:t>
            </a:r>
            <a:endParaRPr lang="en-GB" altLang="en-US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8676" name="Line 4">
            <a:extLst>
              <a:ext uri="{FF2B5EF4-FFF2-40B4-BE49-F238E27FC236}">
                <a16:creationId xmlns:a16="http://schemas.microsoft.com/office/drawing/2014/main" id="{420DFACA-CCB5-4AF3-8700-BCDA81A59F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944" y="1700808"/>
            <a:ext cx="431958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en-GB" dirty="0"/>
          </a:p>
        </p:txBody>
      </p:sp>
      <p:pic>
        <p:nvPicPr>
          <p:cNvPr id="14343" name="Picture 7">
            <a:extLst>
              <a:ext uri="{FF2B5EF4-FFF2-40B4-BE49-F238E27FC236}">
                <a16:creationId xmlns:a16="http://schemas.microsoft.com/office/drawing/2014/main" id="{A0DF58B1-F90F-474E-915C-F940E4636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4576763"/>
            <a:ext cx="161131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4">
            <a:extLst>
              <a:ext uri="{FF2B5EF4-FFF2-40B4-BE49-F238E27FC236}">
                <a16:creationId xmlns:a16="http://schemas.microsoft.com/office/drawing/2014/main" id="{A9864903-FBC2-4D4F-ABFD-95A7141E8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1976438"/>
            <a:ext cx="22336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0878A0DF-2A47-4194-9AE4-022F2F984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400" b="1" dirty="0">
                <a:solidFill>
                  <a:schemeClr val="accent1">
                    <a:lumMod val="75000"/>
                  </a:schemeClr>
                </a:solidFill>
              </a:rPr>
              <a:t>How do I apply?</a:t>
            </a:r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5E91AA19-25B6-4728-A619-30CB94664B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6400" y="1865313"/>
            <a:ext cx="8280400" cy="3886200"/>
          </a:xfrm>
        </p:spPr>
        <p:txBody>
          <a:bodyPr/>
          <a:lstStyle/>
          <a:p>
            <a:pPr marL="274320" indent="-27432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many schools can I apply for?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can apply for up to </a:t>
            </a:r>
            <a:r>
              <a:rPr lang="en-GB" altLang="en-US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six</a:t>
            </a: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schools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will rank the schools in your order of preference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it is important to think carefully about the order as you will not be able to change it after the closing date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Can I apply to schools outside Barnet?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yes, you must include all your chosen schools, whether inside or outside the borough where you live</a:t>
            </a:r>
          </a:p>
        </p:txBody>
      </p:sp>
      <p:sp>
        <p:nvSpPr>
          <p:cNvPr id="29700" name="Line 6">
            <a:extLst>
              <a:ext uri="{FF2B5EF4-FFF2-40B4-BE49-F238E27FC236}">
                <a16:creationId xmlns:a16="http://schemas.microsoft.com/office/drawing/2014/main" id="{C8A5CEF5-67F4-4F83-9D59-432AD3E2D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1412875"/>
            <a:ext cx="431958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21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21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1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18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5A44078F-DBE4-40F9-8438-7FE45F8EF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1">
                    <a:lumMod val="75000"/>
                  </a:schemeClr>
                </a:solidFill>
              </a:rPr>
              <a:t>How do I apply?</a:t>
            </a:r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A8F6C5E9-6B5F-4362-9AC4-12DFAB5017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5763" y="1546225"/>
            <a:ext cx="8280400" cy="4835102"/>
          </a:xfrm>
        </p:spPr>
        <p:txBody>
          <a:bodyPr/>
          <a:lstStyle/>
          <a:p>
            <a:pPr marL="274320" indent="-27432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Realistic Preferences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only list one school, it will not increase your chances of getting a place at the school and your child will be considered for that one school only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this is unsuccessful, you may miss out on an offer which could have been made at another school which may no longer be available 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it is important to make realistic school choices to increase your chances of securing an offer and to avoid disappointment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it is important to check how places were offered last year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remember the cut-off distances are just a guide and will change every year……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/>
              <a:buChar char=""/>
              <a:defRPr/>
            </a:pP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……just because you live nearer to the school than the last child offered a distance place last year, it doesn’t mean your child is guaranteed a place</a:t>
            </a:r>
          </a:p>
        </p:txBody>
      </p:sp>
      <p:sp>
        <p:nvSpPr>
          <p:cNvPr id="30724" name="Line 6">
            <a:extLst>
              <a:ext uri="{FF2B5EF4-FFF2-40B4-BE49-F238E27FC236}">
                <a16:creationId xmlns:a16="http://schemas.microsoft.com/office/drawing/2014/main" id="{37B9B9C8-0CCE-45E3-91DA-3541E1ED90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1484313"/>
            <a:ext cx="4319588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AA29722-AEF4-4B0B-8668-E55183241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6088" y="841375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400" b="1" dirty="0">
                <a:solidFill>
                  <a:schemeClr val="accent1">
                    <a:lumMod val="75000"/>
                  </a:schemeClr>
                </a:solidFill>
              </a:rPr>
              <a:t>How do I apply?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764045E4-64D7-42A8-9F37-DCD93CFA0A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844675"/>
            <a:ext cx="8280400" cy="4608513"/>
          </a:xfrm>
        </p:spPr>
        <p:txBody>
          <a:bodyPr/>
          <a:lstStyle/>
          <a:p>
            <a:pPr marL="274320" indent="-27432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Do I need to fill in any other forms?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1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all voluntary aided schools and some foundation schools, free schools &amp; academies will ask you to complete a Supplementary Information Form (SIF)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SIF will ask for additional information, for example</a:t>
            </a:r>
          </a:p>
          <a:p>
            <a:pPr lvl="2" indent="-246888" eaLnBrk="1" fontAlgn="auto" hangingPunct="1">
              <a:lnSpc>
                <a:spcPct val="8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faith schools will ask about church attendance and require a priest’s reference</a:t>
            </a:r>
          </a:p>
          <a:p>
            <a:pPr lvl="2" indent="-246888" eaLnBrk="1" fontAlgn="auto" hangingPunct="1">
              <a:lnSpc>
                <a:spcPct val="8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selective schools may ask about any medical condition that needs to be taken into account at the test and they may also require a photograph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Jewish schools will also ask you to complete a Certificate of Religious Practice (CRP), which must be signed by a Rabbi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SIFs and CRPs must be returned to the individual schools</a:t>
            </a:r>
          </a:p>
        </p:txBody>
      </p:sp>
      <p:sp>
        <p:nvSpPr>
          <p:cNvPr id="31748" name="Line 4">
            <a:extLst>
              <a:ext uri="{FF2B5EF4-FFF2-40B4-BE49-F238E27FC236}">
                <a16:creationId xmlns:a16="http://schemas.microsoft.com/office/drawing/2014/main" id="{017A8236-E1A2-4EA8-89CB-4705FDADD5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1628800"/>
            <a:ext cx="4319588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1749" name="Picture 6" descr="forms">
            <a:extLst>
              <a:ext uri="{FF2B5EF4-FFF2-40B4-BE49-F238E27FC236}">
                <a16:creationId xmlns:a16="http://schemas.microsoft.com/office/drawing/2014/main" id="{66E5D492-8A77-4E57-9DFB-88C47C593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498"/>
            <a:ext cx="163988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435377B-EBDE-4DC7-B07B-09BE67D2A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400" b="1" dirty="0">
                <a:solidFill>
                  <a:schemeClr val="accent1">
                    <a:lumMod val="75000"/>
                  </a:schemeClr>
                </a:solidFill>
              </a:rPr>
              <a:t>How do I apply?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B3A6347E-B159-4639-9D21-37F9EF5B90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6400" y="1417638"/>
            <a:ext cx="8280400" cy="5106987"/>
          </a:xfrm>
        </p:spPr>
        <p:txBody>
          <a:bodyPr/>
          <a:lstStyle/>
          <a:p>
            <a:pPr marL="274320" indent="-27432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What else do I need to provide?</a:t>
            </a:r>
          </a:p>
          <a:p>
            <a:pPr marL="640080" lvl="1" indent="-246888" eaLnBrk="1" fontAlgn="auto" hangingPunct="1">
              <a:spcBef>
                <a:spcPts val="9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Proof of address</a:t>
            </a:r>
          </a:p>
          <a:p>
            <a:pPr lvl="2" indent="-246888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175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your child’s permanent address must be used on the application form</a:t>
            </a:r>
          </a:p>
          <a:p>
            <a:pPr lvl="2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175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must not use a temporary address or an address of convenience, this include a child minder’s address, a business address or the address of a relative or friend</a:t>
            </a:r>
          </a:p>
          <a:p>
            <a:pPr lvl="2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175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own a property previously used as a home address and apply from another address, the second address may be treated as an address of convenience</a:t>
            </a:r>
          </a:p>
          <a:p>
            <a:pPr lvl="2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175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have moved within the last two years you will be asked to provide proof of the new address and proof that you have disposed of the previous property</a:t>
            </a:r>
          </a:p>
          <a:p>
            <a:pPr lvl="2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175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there is some doubt about whether an address of convenience is being used, an investigation will be carried out and the findings reviewed by a panel</a:t>
            </a:r>
          </a:p>
          <a:p>
            <a:pPr lvl="2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sz="2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2772" name="Line 4">
            <a:extLst>
              <a:ext uri="{FF2B5EF4-FFF2-40B4-BE49-F238E27FC236}">
                <a16:creationId xmlns:a16="http://schemas.microsoft.com/office/drawing/2014/main" id="{7222603F-7C23-40C3-96E5-6AEC612122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1412875"/>
            <a:ext cx="431958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9396A4A-533C-4A9B-8DB6-99BED0DE8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98513"/>
            <a:ext cx="8229600" cy="13716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400" b="1" dirty="0">
                <a:solidFill>
                  <a:schemeClr val="accent1">
                    <a:lumMod val="75000"/>
                  </a:schemeClr>
                </a:solidFill>
              </a:rPr>
              <a:t>Fraudulent addresses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5C0ED3F9-499D-4665-BEB2-6EBF8EE225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512" y="1700808"/>
            <a:ext cx="8280400" cy="4608512"/>
          </a:xfrm>
        </p:spPr>
        <p:txBody>
          <a:bodyPr/>
          <a:lstStyle/>
          <a:p>
            <a:pPr lvl="2" indent="-246888" eaLnBrk="1" fontAlgn="auto" hangingPunct="1">
              <a:spcBef>
                <a:spcPts val="18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each year a small number of parents provide a false address to get a school place</a:t>
            </a:r>
          </a:p>
          <a:p>
            <a:pPr lvl="2" indent="-246888" eaLnBrk="1" fontAlgn="auto" hangingPunct="1">
              <a:spcBef>
                <a:spcPts val="18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 doing so they could be depriving your child of a place</a:t>
            </a:r>
          </a:p>
          <a:p>
            <a:pPr lvl="2" indent="-246888" eaLnBrk="1" fontAlgn="auto" hangingPunct="1">
              <a:spcBef>
                <a:spcPts val="18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providing false information is a criminal offence</a:t>
            </a:r>
          </a:p>
          <a:p>
            <a:pPr lvl="2" indent="-246888" eaLnBrk="1" fontAlgn="auto" hangingPunct="1">
              <a:spcBef>
                <a:spcPts val="18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know someone who intends to use a false address, you can report this in confidence to the Corporate Anti-Fraud Team </a:t>
            </a:r>
          </a:p>
          <a:p>
            <a:pPr lvl="2" indent="-246888" eaLnBrk="1" fontAlgn="auto" hangingPunct="1">
              <a:spcBef>
                <a:spcPts val="18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report it online at </a:t>
            </a:r>
            <a:r>
              <a:rPr lang="en-GB" altLang="en-US" sz="2400" b="1" dirty="0">
                <a:solidFill>
                  <a:schemeClr val="bg2"/>
                </a:solidFill>
                <a:latin typeface="+mj-lt"/>
                <a:hlinkClick r:id="rId2"/>
              </a:rPr>
              <a:t>www.barnet.gov.uk/anti-fraud</a:t>
            </a:r>
            <a:endParaRPr lang="en-GB" altLang="en-US" sz="2400" b="1" dirty="0">
              <a:solidFill>
                <a:schemeClr val="bg2"/>
              </a:solidFill>
              <a:latin typeface="+mj-lt"/>
            </a:endParaRPr>
          </a:p>
          <a:p>
            <a:pPr lvl="2" indent="-246888" eaLnBrk="1" fontAlgn="auto" hangingPunct="1">
              <a:spcBef>
                <a:spcPts val="18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call the fraud hotline on 020 8359 2007</a:t>
            </a:r>
            <a:r>
              <a:rPr lang="en-GB" altLang="en-US" b="1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33796" name="Line 4">
            <a:extLst>
              <a:ext uri="{FF2B5EF4-FFF2-40B4-BE49-F238E27FC236}">
                <a16:creationId xmlns:a16="http://schemas.microsoft.com/office/drawing/2014/main" id="{270160E8-1D84-47D9-984A-29920993A5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1484313"/>
            <a:ext cx="5076825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9CE4596-3C43-4C67-9498-0B499ADA8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7525" y="852488"/>
            <a:ext cx="8107363" cy="13716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</a:rPr>
              <a:t>Selection Tests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21094E43-591A-4F56-8B93-B5535D41A3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2205037"/>
            <a:ext cx="8569325" cy="3960263"/>
          </a:xfrm>
        </p:spPr>
        <p:txBody>
          <a:bodyPr/>
          <a:lstStyle/>
          <a:p>
            <a:pPr marL="274320" indent="-27432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Schools must give parents the test results before they apply for a school place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applications to sit the tests should be made directly to the individual school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  <a:p>
            <a:pPr marL="274320" indent="-27432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altLang="en-US" sz="2800" b="1" dirty="0">
              <a:solidFill>
                <a:schemeClr val="bg2"/>
              </a:solidFill>
            </a:endParaRPr>
          </a:p>
        </p:txBody>
      </p:sp>
      <p:sp>
        <p:nvSpPr>
          <p:cNvPr id="34820" name="Line 4">
            <a:extLst>
              <a:ext uri="{FF2B5EF4-FFF2-40B4-BE49-F238E27FC236}">
                <a16:creationId xmlns:a16="http://schemas.microsoft.com/office/drawing/2014/main" id="{ABAE61B3-00D9-45CA-83AC-D2214D8B8B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920" y="1700808"/>
            <a:ext cx="4608513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4821" name="Picture 5">
            <a:extLst>
              <a:ext uri="{FF2B5EF4-FFF2-40B4-BE49-F238E27FC236}">
                <a16:creationId xmlns:a16="http://schemas.microsoft.com/office/drawing/2014/main" id="{F54BE4F6-B316-44A8-8F38-369A95134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070" y="3800475"/>
            <a:ext cx="2900363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ACC47CC-B79A-4775-A559-0767258EB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488" y="727075"/>
            <a:ext cx="8507412" cy="13716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400" b="1" dirty="0">
                <a:solidFill>
                  <a:schemeClr val="accent1">
                    <a:lumMod val="75000"/>
                  </a:schemeClr>
                </a:solidFill>
              </a:rPr>
              <a:t>Selection Tests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EB0F398C-AAEC-481F-AE51-BFD5CBA19F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989137"/>
            <a:ext cx="8280400" cy="4320177"/>
          </a:xfrm>
        </p:spPr>
        <p:txBody>
          <a:bodyPr/>
          <a:lstStyle/>
          <a:p>
            <a:pPr marL="274320" indent="-27432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When will the tests be held?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Selection tests for Barnet schools </a:t>
            </a:r>
            <a:r>
              <a:rPr lang="en-GB" altLang="en-US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(</a:t>
            </a:r>
            <a:r>
              <a:rPr lang="en-GB" altLang="en-US" b="1" i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Ashmole Academy, Friern Barnet, The Henrietta Barnett, Mill Hill County High, Queen Elizabeth Boys’, St Michael’s Catholic Grammar)</a:t>
            </a:r>
            <a:r>
              <a:rPr lang="en-GB" altLang="en-US" sz="2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,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will be held from May to September 2022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Banding tests </a:t>
            </a:r>
            <a:r>
              <a:rPr lang="en-GB" altLang="en-US" b="1" i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(St Mary’s &amp; St John’s CE, Hendon)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are likely to  be held in October / November 2022 (dates to be confirmed)</a:t>
            </a:r>
            <a:endParaRPr lang="en-GB" altLang="en-US" sz="2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5844" name="Line 4">
            <a:extLst>
              <a:ext uri="{FF2B5EF4-FFF2-40B4-BE49-F238E27FC236}">
                <a16:creationId xmlns:a16="http://schemas.microsoft.com/office/drawing/2014/main" id="{C0EE2365-EF1B-41F8-B3C6-CDBE7ABD6C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1412875"/>
            <a:ext cx="4248150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06F44C3-18FD-42B3-A2D9-01A9D97FF8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</a:rPr>
              <a:t>Choosing a school</a:t>
            </a:r>
          </a:p>
        </p:txBody>
      </p:sp>
      <p:sp>
        <p:nvSpPr>
          <p:cNvPr id="18435" name="Line 4">
            <a:extLst>
              <a:ext uri="{FF2B5EF4-FFF2-40B4-BE49-F238E27FC236}">
                <a16:creationId xmlns:a16="http://schemas.microsoft.com/office/drawing/2014/main" id="{5BA2A744-827F-4774-B036-38FC924168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876" y="1556792"/>
            <a:ext cx="5903912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C9672341-8B91-4216-856E-54F1406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1989138"/>
            <a:ext cx="1831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grpSp>
        <p:nvGrpSpPr>
          <p:cNvPr id="18437" name="Group 6">
            <a:extLst>
              <a:ext uri="{FF2B5EF4-FFF2-40B4-BE49-F238E27FC236}">
                <a16:creationId xmlns:a16="http://schemas.microsoft.com/office/drawing/2014/main" id="{EEDB8838-7C37-45DA-A258-95119564E929}"/>
              </a:ext>
            </a:extLst>
          </p:cNvPr>
          <p:cNvGrpSpPr>
            <a:grpSpLocks/>
          </p:cNvGrpSpPr>
          <p:nvPr/>
        </p:nvGrpSpPr>
        <p:grpSpPr bwMode="auto">
          <a:xfrm>
            <a:off x="307975" y="1844675"/>
            <a:ext cx="8151813" cy="4824413"/>
            <a:chOff x="323850" y="815975"/>
            <a:chExt cx="8351838" cy="5335588"/>
          </a:xfrm>
        </p:grpSpPr>
        <p:pic>
          <p:nvPicPr>
            <p:cNvPr id="18438" name="Picture 5" descr="college%20cartoon">
              <a:extLst>
                <a:ext uri="{FF2B5EF4-FFF2-40B4-BE49-F238E27FC236}">
                  <a16:creationId xmlns:a16="http://schemas.microsoft.com/office/drawing/2014/main" id="{5A286FAB-6536-4C95-8A14-75CBD84634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815975"/>
              <a:ext cx="8351838" cy="533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Text Box 6">
              <a:extLst>
                <a:ext uri="{FF2B5EF4-FFF2-40B4-BE49-F238E27FC236}">
                  <a16:creationId xmlns:a16="http://schemas.microsoft.com/office/drawing/2014/main" id="{2DB68F99-0AD0-4AD7-8AB4-EB551D945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7813" y="1341438"/>
              <a:ext cx="1079500" cy="1084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300" b="1" dirty="0"/>
                <a:t>Have you </a:t>
              </a:r>
            </a:p>
            <a:p>
              <a:pPr algn="ctr" eaLnBrk="1" hangingPunct="1"/>
              <a:r>
                <a:rPr lang="en-GB" altLang="en-US" sz="1300" b="1" dirty="0"/>
                <a:t>started </a:t>
              </a:r>
            </a:p>
            <a:p>
              <a:pPr algn="ctr" eaLnBrk="1" hangingPunct="1"/>
              <a:r>
                <a:rPr lang="en-GB" altLang="en-US" sz="1300" b="1" dirty="0"/>
                <a:t>looking </a:t>
              </a:r>
            </a:p>
            <a:p>
              <a:pPr algn="ctr" eaLnBrk="1" hangingPunct="1"/>
              <a:r>
                <a:rPr lang="en-GB" altLang="en-US" sz="1300" b="1" dirty="0"/>
                <a:t>at schools </a:t>
              </a:r>
            </a:p>
            <a:p>
              <a:pPr algn="ctr" eaLnBrk="1" hangingPunct="1"/>
              <a:r>
                <a:rPr lang="en-GB" altLang="en-US" sz="1300" b="1" dirty="0"/>
                <a:t>yet?</a:t>
              </a:r>
              <a:endParaRPr lang="en-US" altLang="en-US" sz="1300" b="1" dirty="0"/>
            </a:p>
          </p:txBody>
        </p:sp>
      </p:grp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2" name="Rectangle 2">
            <a:extLst>
              <a:ext uri="{FF2B5EF4-FFF2-40B4-BE49-F238E27FC236}">
                <a16:creationId xmlns:a16="http://schemas.microsoft.com/office/drawing/2014/main" id="{7F8FA1E7-0A0B-41A0-B12E-CC2FAA694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8377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3100" b="1" dirty="0"/>
              <a:t>Selection Tests (Barnet Schools)</a:t>
            </a:r>
            <a:br>
              <a:rPr lang="en-GB" altLang="en-US" sz="2400" b="1" dirty="0"/>
            </a:br>
            <a:r>
              <a:rPr lang="en-GB" altLang="en-US" sz="2400" b="1" dirty="0"/>
              <a:t>(</a:t>
            </a:r>
            <a:r>
              <a:rPr lang="en-GB" altLang="en-US" sz="2400" b="1" dirty="0">
                <a:highlight>
                  <a:srgbClr val="FFFF00"/>
                </a:highlight>
              </a:rPr>
              <a:t>please check individual school websites for updated information</a:t>
            </a:r>
            <a:r>
              <a:rPr lang="en-GB" altLang="en-US" sz="2400" b="1" dirty="0"/>
              <a:t>)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E74ECB19-AE77-4BC4-A5A3-EF2D7FE66D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080045"/>
              </p:ext>
            </p:extLst>
          </p:nvPr>
        </p:nvGraphicFramePr>
        <p:xfrm>
          <a:off x="395536" y="1386398"/>
          <a:ext cx="8487309" cy="4995320"/>
        </p:xfrm>
        <a:graphic>
          <a:graphicData uri="http://schemas.openxmlformats.org/drawingml/2006/table">
            <a:tbl>
              <a:tblPr firstRow="1" firstCol="1" bandRow="1"/>
              <a:tblGrid>
                <a:gridCol w="1386890">
                  <a:extLst>
                    <a:ext uri="{9D8B030D-6E8A-4147-A177-3AD203B41FA5}">
                      <a16:colId xmlns:a16="http://schemas.microsoft.com/office/drawing/2014/main" val="3485257054"/>
                    </a:ext>
                  </a:extLst>
                </a:gridCol>
                <a:gridCol w="2888302">
                  <a:extLst>
                    <a:ext uri="{9D8B030D-6E8A-4147-A177-3AD203B41FA5}">
                      <a16:colId xmlns:a16="http://schemas.microsoft.com/office/drawing/2014/main" val="2746990412"/>
                    </a:ext>
                  </a:extLst>
                </a:gridCol>
                <a:gridCol w="944095">
                  <a:extLst>
                    <a:ext uri="{9D8B030D-6E8A-4147-A177-3AD203B41FA5}">
                      <a16:colId xmlns:a16="http://schemas.microsoft.com/office/drawing/2014/main" val="749904087"/>
                    </a:ext>
                  </a:extLst>
                </a:gridCol>
                <a:gridCol w="3268022">
                  <a:extLst>
                    <a:ext uri="{9D8B030D-6E8A-4147-A177-3AD203B41FA5}">
                      <a16:colId xmlns:a16="http://schemas.microsoft.com/office/drawing/2014/main" val="3198596534"/>
                    </a:ext>
                  </a:extLst>
                </a:gridCol>
              </a:tblGrid>
              <a:tr h="443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School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Deadline to apply (2022)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 date (2022)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320100"/>
                  </a:ext>
                </a:extLst>
              </a:tr>
              <a:tr h="188519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Ashmole Academy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Musical Aptitude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 20 May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Sun 12 Jun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866479"/>
                  </a:ext>
                </a:extLst>
              </a:tr>
              <a:tr h="277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Musical Auditions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Tues 5 to Thurs 7 Jul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094255"/>
                  </a:ext>
                </a:extLst>
              </a:tr>
              <a:tr h="34708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Friern Barnet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Enhanced Arts Programme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 8 Jul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Wed 13 Jul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861317"/>
                  </a:ext>
                </a:extLst>
              </a:tr>
              <a:tr h="272591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 Henrietta Barnett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Academic Selection Test (Round One)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 15 Jul (5pm)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Thurs 1 and Fri 2 Sep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960314"/>
                  </a:ext>
                </a:extLst>
              </a:tr>
              <a:tr h="4031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Academic Selection Test (Round Two)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Early Oct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35241"/>
                  </a:ext>
                </a:extLst>
              </a:tr>
              <a:tr h="188519"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Mill Hill County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Technology Aptitude Test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 13 May (3pm)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Sat 10 Sep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038986"/>
                  </a:ext>
                </a:extLst>
              </a:tr>
              <a:tr h="3987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Music Aptitude Test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rgbClr val="12172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 11 Jun, Sun 19 Jun, Sat 25 Jun, Sun 3 Jul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733244"/>
                  </a:ext>
                </a:extLst>
              </a:tr>
              <a:tr h="1885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Dance Aptitude Test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rgbClr val="12172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Sun 26 Jun and Sat 9 Jul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881878"/>
                  </a:ext>
                </a:extLst>
              </a:tr>
              <a:tr h="6556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Queen Elizabeth Boys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Academic Selection Test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 15 Jul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Wed 21 and Thurs 22 Sep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489824"/>
                  </a:ext>
                </a:extLst>
              </a:tr>
              <a:tr h="36027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 Michael’s Catholic</a:t>
                      </a: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Selection Test</a:t>
                      </a: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Tues 5 Jul </a:t>
                      </a: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 16 Sep</a:t>
                      </a: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49748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2" name="Rectangle 2">
            <a:extLst>
              <a:ext uri="{FF2B5EF4-FFF2-40B4-BE49-F238E27FC236}">
                <a16:creationId xmlns:a16="http://schemas.microsoft.com/office/drawing/2014/main" id="{7F8FA1E7-0A0B-41A0-B12E-CC2FAA694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8802" y="1196752"/>
            <a:ext cx="8229600" cy="8377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3100" b="1" dirty="0"/>
              <a:t>Selection Tests (Other Boroughs)</a:t>
            </a:r>
            <a:br>
              <a:rPr lang="en-GB" altLang="en-US" sz="2400" b="1" dirty="0"/>
            </a:br>
            <a:r>
              <a:rPr lang="en-GB" altLang="en-US" sz="2400" b="1" dirty="0"/>
              <a:t>(</a:t>
            </a:r>
            <a:r>
              <a:rPr lang="en-GB" altLang="en-US" sz="2400" b="1" dirty="0">
                <a:highlight>
                  <a:srgbClr val="FFFF00"/>
                </a:highlight>
              </a:rPr>
              <a:t>please check individual school websites for updated information</a:t>
            </a:r>
            <a:r>
              <a:rPr lang="en-GB" altLang="en-US" sz="2400" b="1" dirty="0"/>
              <a:t>)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E74ECB19-AE77-4BC4-A5A3-EF2D7FE66D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144607"/>
              </p:ext>
            </p:extLst>
          </p:nvPr>
        </p:nvGraphicFramePr>
        <p:xfrm>
          <a:off x="318356" y="2322502"/>
          <a:ext cx="8507288" cy="3050225"/>
        </p:xfrm>
        <a:graphic>
          <a:graphicData uri="http://schemas.openxmlformats.org/drawingml/2006/table">
            <a:tbl>
              <a:tblPr firstRow="1" firstCol="1" bandRow="1"/>
              <a:tblGrid>
                <a:gridCol w="1666528">
                  <a:extLst>
                    <a:ext uri="{9D8B030D-6E8A-4147-A177-3AD203B41FA5}">
                      <a16:colId xmlns:a16="http://schemas.microsoft.com/office/drawing/2014/main" val="3485257054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74699041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74990408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198596534"/>
                    </a:ext>
                  </a:extLst>
                </a:gridCol>
              </a:tblGrid>
              <a:tr h="443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School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Deadline to apply (2022)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 date (2022)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320100"/>
                  </a:ext>
                </a:extLst>
              </a:tr>
              <a:tr h="465519"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Dame Alice Owen’s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(Hertfordshire)</a:t>
                      </a: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Musical Aptitude Test (Part 1)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Thurs 9 Jun </a:t>
                      </a: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Thurs 1 Sep</a:t>
                      </a: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866479"/>
                  </a:ext>
                </a:extLst>
              </a:tr>
              <a:tr h="465519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Music Aptitude Test (Part 2)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From Mon 26 Sep</a:t>
                      </a: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272325"/>
                  </a:ext>
                </a:extLst>
              </a:tr>
              <a:tr h="4655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Academic Selection Test (Part 1)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Thurs 1 Sep</a:t>
                      </a: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00753"/>
                  </a:ext>
                </a:extLst>
              </a:tr>
              <a:tr h="465519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Academic Selection Test  (Part 2)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Sat 1 oct</a:t>
                      </a: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643663"/>
                  </a:ext>
                </a:extLst>
              </a:tr>
              <a:tr h="34708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Latymer (Enfield)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Academic Selection Test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 8 Jul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 2 to Sun 4 Sep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861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214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41667DD-7BE3-46DC-9953-88A6DD6801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400" b="1" dirty="0">
                <a:solidFill>
                  <a:schemeClr val="accent1">
                    <a:lumMod val="75000"/>
                  </a:schemeClr>
                </a:solidFill>
              </a:rPr>
              <a:t>When do I apply?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FA2BFAD9-FBAF-458C-8D33-8AD7CD03D2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133600"/>
            <a:ext cx="8280400" cy="3886200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When is the closing date?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31 October 2022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online system will close at 12 midnight on 31 October</a:t>
            </a:r>
          </a:p>
        </p:txBody>
      </p:sp>
      <p:sp>
        <p:nvSpPr>
          <p:cNvPr id="38916" name="Line 4">
            <a:extLst>
              <a:ext uri="{FF2B5EF4-FFF2-40B4-BE49-F238E27FC236}">
                <a16:creationId xmlns:a16="http://schemas.microsoft.com/office/drawing/2014/main" id="{6AAD1615-5B49-49B6-9C83-F46F6F67D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1412875"/>
            <a:ext cx="431958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8917" name="Picture 7" descr="http://image.learn360news.com/lib/fe9d15707167067876/m/1/calendar-october31.jpg">
            <a:hlinkClick r:id="rId2"/>
            <a:extLst>
              <a:ext uri="{FF2B5EF4-FFF2-40B4-BE49-F238E27FC236}">
                <a16:creationId xmlns:a16="http://schemas.microsoft.com/office/drawing/2014/main" id="{F94FBA44-9A8D-4AFE-A6DD-22CE1338D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4005263"/>
            <a:ext cx="25923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15390AB-724F-4AA7-B449-DC1B77A22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400" b="1" dirty="0">
                <a:solidFill>
                  <a:schemeClr val="accent1">
                    <a:lumMod val="75000"/>
                  </a:schemeClr>
                </a:solidFill>
              </a:rPr>
              <a:t>Late applications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E4A4B3E6-AF47-469C-8866-23D0F7C2A7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133600"/>
            <a:ext cx="8280400" cy="3886200"/>
          </a:xfrm>
        </p:spPr>
        <p:txBody>
          <a:bodyPr/>
          <a:lstStyle/>
          <a:p>
            <a:pPr marL="274320" indent="-27432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What happens if I miss the deadline?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late applications will not be considered until after all ‘on time’ applicants have been offered a place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there is an exceptional reason for a late application, it may be treated as on-time 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must let the Admissions Team know your reason by Friday 9 December 2022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</p:txBody>
      </p:sp>
      <p:sp>
        <p:nvSpPr>
          <p:cNvPr id="39940" name="Line 4">
            <a:extLst>
              <a:ext uri="{FF2B5EF4-FFF2-40B4-BE49-F238E27FC236}">
                <a16:creationId xmlns:a16="http://schemas.microsoft.com/office/drawing/2014/main" id="{75073644-089D-4AE6-A62C-D852E444FE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1412875"/>
            <a:ext cx="431958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9941" name="Picture 2" descr="C:\Users\Liz.Ferrie.LBBARNET\AppData\Local\Microsoft\Windows\Temporary Internet Files\Content.IE5\7ZTG2UZ6\being-on-time1[1].gif">
            <a:extLst>
              <a:ext uri="{FF2B5EF4-FFF2-40B4-BE49-F238E27FC236}">
                <a16:creationId xmlns:a16="http://schemas.microsoft.com/office/drawing/2014/main" id="{64DFA518-5618-4950-9027-BC79DB071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5013325"/>
            <a:ext cx="186213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32ED0DB-D567-4B35-B720-1136C705A6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</a:rPr>
              <a:t>What happens next?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F1AA2F25-DBD7-4DD0-8CF4-3A980D3288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981200"/>
            <a:ext cx="8480425" cy="4297363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Co-ordinated admissions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all 33 London boroughs and surrounding county councils are included in the co-ordinated admissions process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application lists are exchanged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offer lists are drawn up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offer lists are exchanged</a:t>
            </a:r>
          </a:p>
        </p:txBody>
      </p:sp>
      <p:sp>
        <p:nvSpPr>
          <p:cNvPr id="40964" name="Line 4">
            <a:extLst>
              <a:ext uri="{FF2B5EF4-FFF2-40B4-BE49-F238E27FC236}">
                <a16:creationId xmlns:a16="http://schemas.microsoft.com/office/drawing/2014/main" id="{02DC7530-C888-444D-9F98-95DAD7136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2887" y="1556792"/>
            <a:ext cx="5903913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0965" name="Picture 6" descr="Figure 2. Map of London boroughs showing the course of the River Lea in London.">
            <a:extLst>
              <a:ext uri="{FF2B5EF4-FFF2-40B4-BE49-F238E27FC236}">
                <a16:creationId xmlns:a16="http://schemas.microsoft.com/office/drawing/2014/main" id="{FB7FFA6A-61BA-48B4-BD02-1331EABD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33825"/>
            <a:ext cx="293687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17C0407-BB81-431B-9CE2-80F90FA1C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400" b="1" dirty="0">
                <a:solidFill>
                  <a:schemeClr val="accent1">
                    <a:lumMod val="75000"/>
                  </a:schemeClr>
                </a:solidFill>
              </a:rPr>
              <a:t>What happens next?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C90E6EC9-49A7-43A9-A7B2-CE1BD1898F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6977" y="1847850"/>
            <a:ext cx="8497887" cy="4175125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will places be allocated?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the school receives more applications than places available, the published admissions criteria will be applied to decide who can be offered a place 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each school listed on the application form is considered against the admissions criteria regardless of the preference order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your ranking order is </a:t>
            </a:r>
            <a:r>
              <a:rPr lang="en-GB" altLang="en-US" b="1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not</a:t>
            </a: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passed to the individual schools</a:t>
            </a:r>
          </a:p>
        </p:txBody>
      </p:sp>
      <p:sp>
        <p:nvSpPr>
          <p:cNvPr id="41988" name="Line 4">
            <a:extLst>
              <a:ext uri="{FF2B5EF4-FFF2-40B4-BE49-F238E27FC236}">
                <a16:creationId xmlns:a16="http://schemas.microsoft.com/office/drawing/2014/main" id="{5D98847A-8A67-4139-A37D-C5F94410FF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838" y="1412875"/>
            <a:ext cx="475138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8F84DA7-B881-41F3-B2C6-FB05D17BE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4440" y="838200"/>
            <a:ext cx="769615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1">
                    <a:lumMod val="75000"/>
                  </a:schemeClr>
                </a:solidFill>
              </a:rPr>
              <a:t>Offers</a:t>
            </a:r>
            <a:endParaRPr lang="en-GB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29DFAA4F-8714-4D05-A343-BA4516D530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6549" y="1801812"/>
            <a:ext cx="8362950" cy="4256088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Will I be offered more than one school place?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no child will be offered more than one school place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your child qualifies for more than one school place, you will be offered the school which you ranked higher on your application form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any school ranked as a lower preference than the one you have been offered will automatically be withdrawn and offered to another child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</p:txBody>
      </p:sp>
      <p:sp>
        <p:nvSpPr>
          <p:cNvPr id="43012" name="Line 4">
            <a:extLst>
              <a:ext uri="{FF2B5EF4-FFF2-40B4-BE49-F238E27FC236}">
                <a16:creationId xmlns:a16="http://schemas.microsoft.com/office/drawing/2014/main" id="{359EC04F-834F-41EB-9DA9-C2F4EB774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2120" y="1700808"/>
            <a:ext cx="2663825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704BF0B-06E3-4D6E-8E72-D581E59DE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7643192" cy="852488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1">
                    <a:lumMod val="75000"/>
                  </a:schemeClr>
                </a:solidFill>
              </a:rPr>
              <a:t>Offers</a:t>
            </a:r>
            <a:endParaRPr lang="en-GB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8318E3CA-7E02-4824-BF41-935D4873F6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0213" y="1557338"/>
            <a:ext cx="7777162" cy="4824412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ct val="50000"/>
              </a:spcAft>
              <a:buClr>
                <a:srgbClr val="53A9A7"/>
              </a:buClr>
              <a:buSzTx/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Are there enough school places available?</a:t>
            </a:r>
          </a:p>
          <a:p>
            <a:pPr marL="640080" lvl="1" indent="-246888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Yes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There has been an increase in the demand for secondary school places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This was expected and Barnet has planned for the additional places needed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Every child will be provided with a school place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It may not always be possible to offer a preference school</a:t>
            </a:r>
          </a:p>
        </p:txBody>
      </p:sp>
      <p:sp>
        <p:nvSpPr>
          <p:cNvPr id="44036" name="Line 4">
            <a:extLst>
              <a:ext uri="{FF2B5EF4-FFF2-40B4-BE49-F238E27FC236}">
                <a16:creationId xmlns:a16="http://schemas.microsoft.com/office/drawing/2014/main" id="{6BB1C188-89D2-400C-8867-832A88DB3D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6788" y="1412776"/>
            <a:ext cx="216058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CCB5901-9629-42BE-9672-8D4CF8388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1">
                    <a:lumMod val="75000"/>
                  </a:schemeClr>
                </a:solidFill>
              </a:rPr>
              <a:t>Offers</a:t>
            </a:r>
            <a:endParaRPr lang="en-GB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FD4E5DE9-5208-4367-B175-F1FE0D96BA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2581" y="1700808"/>
            <a:ext cx="8478838" cy="4248150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When will I hear?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National Offer Day is Wednesday 1 March 2023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you will be sent an email with the result of your application during the evening of 1 March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can then login into your eAdmissions account for further information</a:t>
            </a:r>
          </a:p>
          <a:p>
            <a:pPr marL="457200" lvl="1" indent="0" eaLnBrk="1" fontAlgn="auto" hangingPunct="1">
              <a:spcBef>
                <a:spcPct val="550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GB" altLang="en-US" b="1" dirty="0">
              <a:solidFill>
                <a:schemeClr val="bg2"/>
              </a:solidFill>
            </a:endParaRPr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166B6BD9-9676-4EC7-9CF7-EF7A3468D0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3663" y="1412875"/>
            <a:ext cx="216058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704BF0B-06E3-4D6E-8E72-D581E59DE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771525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1">
                    <a:lumMod val="75000"/>
                  </a:schemeClr>
                </a:solidFill>
              </a:rPr>
              <a:t>Offers</a:t>
            </a:r>
            <a:endParaRPr lang="en-GB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8318E3CA-7E02-4824-BF41-935D4873F6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133600"/>
            <a:ext cx="7777162" cy="3886200"/>
          </a:xfrm>
        </p:spPr>
        <p:txBody>
          <a:bodyPr/>
          <a:lstStyle/>
          <a:p>
            <a:pPr marL="274320" indent="-27432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Accepting offers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places must be accepted or declined online by Wednesday 15 March 2023</a:t>
            </a:r>
          </a:p>
        </p:txBody>
      </p:sp>
      <p:sp>
        <p:nvSpPr>
          <p:cNvPr id="46084" name="Line 4">
            <a:extLst>
              <a:ext uri="{FF2B5EF4-FFF2-40B4-BE49-F238E27FC236}">
                <a16:creationId xmlns:a16="http://schemas.microsoft.com/office/drawing/2014/main" id="{FACA2194-9487-4A79-9BA7-EE7E8A7EB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1412776"/>
            <a:ext cx="216058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3576350-8D15-4D76-8A98-F83D3B818C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985838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</a:rPr>
              <a:t>Choosing a school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1B2905A-0A46-412B-BE1C-0BD76C8A04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420938"/>
            <a:ext cx="8229600" cy="2879725"/>
          </a:xfrm>
        </p:spPr>
        <p:txBody>
          <a:bodyPr/>
          <a:lstStyle/>
          <a:p>
            <a:pPr marL="274320" indent="-27432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do I know which school is right for my child?</a:t>
            </a:r>
          </a:p>
          <a:p>
            <a:pPr marL="274320" indent="-27432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Who can help me make that decision?</a:t>
            </a:r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FFFBEBEA-3168-4730-9EB8-ECC1AA7836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872" y="1772816"/>
            <a:ext cx="5205016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F3C3841-8675-4058-88CF-AFC48A490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77152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</a:rPr>
              <a:t>No Offer?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A5CEE06F-EEF6-40F2-853C-21BF306740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2113" y="2133600"/>
            <a:ext cx="8294687" cy="3886200"/>
          </a:xfrm>
        </p:spPr>
        <p:txBody>
          <a:bodyPr/>
          <a:lstStyle/>
          <a:p>
            <a:pPr marL="274320" indent="-27432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2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What happens if I don’t get any of my preferred schools?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your child will be allocated a place at the nearest school with a vacancy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remain on the waiting lists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appeal for a place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join waiting lists for other schools</a:t>
            </a:r>
          </a:p>
        </p:txBody>
      </p:sp>
      <p:sp>
        <p:nvSpPr>
          <p:cNvPr id="47108" name="Line 4">
            <a:extLst>
              <a:ext uri="{FF2B5EF4-FFF2-40B4-BE49-F238E27FC236}">
                <a16:creationId xmlns:a16="http://schemas.microsoft.com/office/drawing/2014/main" id="{01C7D40C-DFD8-42F9-A53F-1E1015B90C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550" y="1556792"/>
            <a:ext cx="2736850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6D12B75-9F6F-40CB-AC6C-BE11F4417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199" y="704850"/>
            <a:ext cx="7788275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</a:rPr>
              <a:t>Appeals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021758BB-F89A-4748-9AFD-1D637FCD0C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362950" cy="4543425"/>
          </a:xfrm>
        </p:spPr>
        <p:txBody>
          <a:bodyPr/>
          <a:lstStyle/>
          <a:p>
            <a:pPr marL="274320" indent="-27432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every parent has the right of appeal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appeals are heard by an independent panel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will have the opportunity to present your case in person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will need to convince the panel that your child’s needs are more important than the school’s need to limit the admission number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appeals are unlikely to be successful unless there are exceptional grounds</a:t>
            </a:r>
          </a:p>
        </p:txBody>
      </p:sp>
      <p:sp>
        <p:nvSpPr>
          <p:cNvPr id="48132" name="Line 4">
            <a:extLst>
              <a:ext uri="{FF2B5EF4-FFF2-40B4-BE49-F238E27FC236}">
                <a16:creationId xmlns:a16="http://schemas.microsoft.com/office/drawing/2014/main" id="{8563E943-52B6-40C1-959C-08EB4CE04B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040" y="1556792"/>
            <a:ext cx="3313435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29FF6E1-A5D4-4AEA-AEB2-B6724DF304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552" y="1412776"/>
            <a:ext cx="7851648" cy="233285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GB" altLang="en-US" sz="4200" dirty="0">
                <a:latin typeface="Tahoma" panose="020B0604030504040204" pitchFamily="34" charset="0"/>
              </a:rPr>
            </a:br>
            <a:br>
              <a:rPr lang="en-GB" altLang="en-US" sz="4200" dirty="0">
                <a:latin typeface="Tahoma" panose="020B0604030504040204" pitchFamily="34" charset="0"/>
              </a:rPr>
            </a:br>
            <a:br>
              <a:rPr lang="en-GB" altLang="en-US" sz="4200" dirty="0">
                <a:latin typeface="Tahoma" panose="020B0604030504040204" pitchFamily="34" charset="0"/>
              </a:rPr>
            </a:br>
            <a:br>
              <a:rPr lang="en-GB" altLang="en-US" sz="4200" dirty="0">
                <a:latin typeface="Tahoma" panose="020B0604030504040204" pitchFamily="34" charset="0"/>
              </a:rPr>
            </a:br>
            <a:br>
              <a:rPr lang="en-GB" altLang="en-US" sz="4200" dirty="0">
                <a:latin typeface="Tahoma" panose="020B0604030504040204" pitchFamily="34" charset="0"/>
              </a:rPr>
            </a:br>
            <a:r>
              <a:rPr lang="en-GB" alt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Transfer to Secondary School 2023</a:t>
            </a:r>
            <a:br>
              <a:rPr lang="en-GB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4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BELSLogo">
            <a:extLst>
              <a:ext uri="{FF2B5EF4-FFF2-40B4-BE49-F238E27FC236}">
                <a16:creationId xmlns:a16="http://schemas.microsoft.com/office/drawing/2014/main" id="{276D7823-5623-47F6-836A-EF9B7C5D0FE7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54151"/>
            <a:ext cx="288032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A036C44-1AB4-4740-B584-CE5E5E341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400" b="1" dirty="0">
                <a:solidFill>
                  <a:schemeClr val="accent1">
                    <a:lumMod val="75000"/>
                  </a:schemeClr>
                </a:solidFill>
              </a:rPr>
              <a:t>Choosing a school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77A550AF-D8A9-4AAF-8910-A213C389B4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847850"/>
            <a:ext cx="8543699" cy="4842143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Talk to your child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find out what they want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consider how they will travel to school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</p:txBody>
      </p:sp>
      <p:sp>
        <p:nvSpPr>
          <p:cNvPr id="20484" name="Line 4">
            <a:extLst>
              <a:ext uri="{FF2B5EF4-FFF2-40B4-BE49-F238E27FC236}">
                <a16:creationId xmlns:a16="http://schemas.microsoft.com/office/drawing/2014/main" id="{74440128-F40E-4E1A-944C-24B1C0B66A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1412875"/>
            <a:ext cx="431958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20485" name="Picture 8" descr="map of London Underground">
            <a:hlinkClick r:id="rId2"/>
            <a:extLst>
              <a:ext uri="{FF2B5EF4-FFF2-40B4-BE49-F238E27FC236}">
                <a16:creationId xmlns:a16="http://schemas.microsoft.com/office/drawing/2014/main" id="{E27BBFA3-2506-4429-9BBD-8D039580A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62" y="4076700"/>
            <a:ext cx="22193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140022">
            <a:hlinkClick r:id="rId4"/>
            <a:extLst>
              <a:ext uri="{FF2B5EF4-FFF2-40B4-BE49-F238E27FC236}">
                <a16:creationId xmlns:a16="http://schemas.microsoft.com/office/drawing/2014/main" id="{B1E78209-9FEE-44F0-BF9E-ED318576A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933825"/>
            <a:ext cx="19939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>
            <a:extLst>
              <a:ext uri="{FF2B5EF4-FFF2-40B4-BE49-F238E27FC236}">
                <a16:creationId xmlns:a16="http://schemas.microsoft.com/office/drawing/2014/main" id="{03220CDC-1DF6-41E4-A3BE-A485D31B8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4605338"/>
            <a:ext cx="2060575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10" descr="120223a_038">
            <a:extLst>
              <a:ext uri="{FF2B5EF4-FFF2-40B4-BE49-F238E27FC236}">
                <a16:creationId xmlns:a16="http://schemas.microsoft.com/office/drawing/2014/main" id="{86373554-F5BD-4937-B07A-3FC13039F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14208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24794B5-9D26-4B57-B616-5289E1B344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400" b="1" dirty="0">
                <a:solidFill>
                  <a:schemeClr val="accent1">
                    <a:lumMod val="75000"/>
                  </a:schemeClr>
                </a:solidFill>
              </a:rPr>
              <a:t>Choosing a school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5DBB797C-5341-4EB8-92FC-D74C16F18E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63750"/>
            <a:ext cx="8229600" cy="4389438"/>
          </a:xfrm>
        </p:spPr>
        <p:txBody>
          <a:bodyPr/>
          <a:lstStyle/>
          <a:p>
            <a:pPr marL="274320" indent="-27432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Visit the schools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attend open evenings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talk to the teachers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talk to the pupils</a:t>
            </a: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When are the open evenings?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During September and October 2022 (Dates to be confirmed)</a:t>
            </a:r>
          </a:p>
        </p:txBody>
      </p:sp>
      <p:sp>
        <p:nvSpPr>
          <p:cNvPr id="21508" name="Line 6">
            <a:extLst>
              <a:ext uri="{FF2B5EF4-FFF2-40B4-BE49-F238E27FC236}">
                <a16:creationId xmlns:a16="http://schemas.microsoft.com/office/drawing/2014/main" id="{1825BB68-1B28-42BB-82CF-90978C132D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1412875"/>
            <a:ext cx="431958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prospectus">
            <a:extLst>
              <a:ext uri="{FF2B5EF4-FFF2-40B4-BE49-F238E27FC236}">
                <a16:creationId xmlns:a16="http://schemas.microsoft.com/office/drawing/2014/main" id="{8DCBC7DD-FB24-47B7-99E5-B6F61BB11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484313"/>
            <a:ext cx="1728787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>
            <a:extLst>
              <a:ext uri="{FF2B5EF4-FFF2-40B4-BE49-F238E27FC236}">
                <a16:creationId xmlns:a16="http://schemas.microsoft.com/office/drawing/2014/main" id="{16AD0B02-420C-4CFE-87A0-BBD4670AE5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GB" altLang="en-US" sz="4400" b="1" dirty="0">
                <a:solidFill>
                  <a:schemeClr val="accent1"/>
                </a:solidFill>
              </a:rPr>
              <a:t>Choosing a school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C60EBA01-F6C1-46BA-9F67-88A40FF7C9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9113" y="1484313"/>
            <a:ext cx="8229600" cy="4429125"/>
          </a:xfrm>
        </p:spPr>
        <p:txBody>
          <a:bodyPr/>
          <a:lstStyle/>
          <a:p>
            <a:pPr marL="274320" indent="-27432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Read the school prospectus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it will have detailed information about:</a:t>
            </a:r>
          </a:p>
          <a:p>
            <a:pPr lvl="2" indent="-246888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the school is run</a:t>
            </a:r>
          </a:p>
          <a:p>
            <a:pPr lvl="2" indent="-246888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which subjects are taught</a:t>
            </a:r>
          </a:p>
          <a:p>
            <a:pPr lvl="2" indent="-246888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admissions criteria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available at the open evenings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download from the school website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</p:txBody>
      </p:sp>
      <p:sp>
        <p:nvSpPr>
          <p:cNvPr id="22533" name="Line 4">
            <a:extLst>
              <a:ext uri="{FF2B5EF4-FFF2-40B4-BE49-F238E27FC236}">
                <a16:creationId xmlns:a16="http://schemas.microsoft.com/office/drawing/2014/main" id="{043D9E3F-E411-4A32-9347-B1316447F0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1412875"/>
            <a:ext cx="431958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66F78DD-9AE0-4E4B-AA2D-F75CA04DE7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2438" y="758825"/>
            <a:ext cx="8229600" cy="95567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000" b="1" dirty="0">
                <a:solidFill>
                  <a:schemeClr val="accent1">
                    <a:lumMod val="75000"/>
                  </a:schemeClr>
                </a:solidFill>
              </a:rPr>
              <a:t>Choosing a school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976BC8E-712D-482E-A951-8FC560CD57D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17538" y="1879600"/>
            <a:ext cx="8064500" cy="1079500"/>
          </a:xfrm>
        </p:spPr>
        <p:txBody>
          <a:bodyPr/>
          <a:lstStyle/>
          <a:p>
            <a:pPr marL="274320" indent="-27432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Read the secondary education guide published by your home local authority</a:t>
            </a:r>
          </a:p>
          <a:p>
            <a:pPr lvl="2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sz="2000" b="1" dirty="0">
              <a:solidFill>
                <a:schemeClr val="bg2"/>
              </a:solidFill>
            </a:endParaRP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</p:txBody>
      </p:sp>
      <p:sp>
        <p:nvSpPr>
          <p:cNvPr id="117767" name="Rectangle 7">
            <a:extLst>
              <a:ext uri="{FF2B5EF4-FFF2-40B4-BE49-F238E27FC236}">
                <a16:creationId xmlns:a16="http://schemas.microsoft.com/office/drawing/2014/main" id="{101C8212-FC02-4663-8504-8A00E792C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888" y="3213100"/>
            <a:ext cx="5434062" cy="26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3400" indent="-3540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25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the 2023 guide will be available online in September 2022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download Barnet’s guide at </a:t>
            </a:r>
            <a:r>
              <a:rPr lang="en-GB" altLang="en-US" sz="2000" b="1" dirty="0">
                <a:solidFill>
                  <a:schemeClr val="accent1"/>
                </a:solidFill>
                <a:hlinkClick r:id="rId2"/>
              </a:rPr>
              <a:t>www.barnet.gov.uk/schooladmissions</a:t>
            </a:r>
            <a:endParaRPr lang="en-GB" altLang="en-US" sz="2000" b="1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en-GB" altLang="en-US" sz="2000" b="1" dirty="0">
              <a:solidFill>
                <a:srgbClr val="0070C0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en-GB" altLang="en-US" sz="2000" b="1" dirty="0">
              <a:solidFill>
                <a:schemeClr val="bg2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endParaRPr lang="en-GB" altLang="en-US" sz="2400" b="1" dirty="0">
              <a:solidFill>
                <a:schemeClr val="bg2"/>
              </a:solidFill>
            </a:endParaRPr>
          </a:p>
        </p:txBody>
      </p:sp>
      <p:sp>
        <p:nvSpPr>
          <p:cNvPr id="23557" name="Line 9">
            <a:extLst>
              <a:ext uri="{FF2B5EF4-FFF2-40B4-BE49-F238E27FC236}">
                <a16:creationId xmlns:a16="http://schemas.microsoft.com/office/drawing/2014/main" id="{076A63D9-D2C8-490B-A069-31813B38D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4825" y="1412875"/>
            <a:ext cx="4319588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7" name="Picture 6" descr="A collage of people&#10;&#10;Description automatically generated with low confidence">
            <a:extLst>
              <a:ext uri="{FF2B5EF4-FFF2-40B4-BE49-F238E27FC236}">
                <a16:creationId xmlns:a16="http://schemas.microsoft.com/office/drawing/2014/main" id="{3C8DFE1D-D098-4511-8400-89845F881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913617"/>
            <a:ext cx="2302842" cy="329771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C:\Users\Liz.Ferrie.LBBARNET\AppData\Local\Microsoft\Windows\Temporary Internet Files\Content.IE5\YIRIRW7Q\customer-service[1].jpg">
            <a:extLst>
              <a:ext uri="{FF2B5EF4-FFF2-40B4-BE49-F238E27FC236}">
                <a16:creationId xmlns:a16="http://schemas.microsoft.com/office/drawing/2014/main" id="{81825622-FE21-46B8-826D-AAAFD106F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068638"/>
            <a:ext cx="141128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943F8036-7B96-4C8F-9E83-BBF816CA0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4813" y="777875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000" b="1" dirty="0">
                <a:solidFill>
                  <a:schemeClr val="accent1">
                    <a:lumMod val="75000"/>
                  </a:schemeClr>
                </a:solidFill>
              </a:rPr>
              <a:t>Choosing a school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142C40CB-17CE-4FBF-B9F3-D885345173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4813" y="1989138"/>
            <a:ext cx="8229600" cy="4464050"/>
          </a:xfrm>
        </p:spPr>
        <p:txBody>
          <a:bodyPr/>
          <a:lstStyle/>
          <a:p>
            <a:pPr marL="274320" indent="-27432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Talk to the Customer Service Team 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team can offer you advice and answer your questions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do I contact them?</a:t>
            </a:r>
          </a:p>
          <a:p>
            <a:pPr lvl="2" indent="-246888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tel</a:t>
            </a: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: 020 8359 7651</a:t>
            </a:r>
          </a:p>
          <a:p>
            <a:pPr lvl="2" indent="-246888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hlinkClick r:id="rId3"/>
              </a:rPr>
              <a:t>Contact Us online</a:t>
            </a:r>
            <a:endParaRPr lang="en-GB" altLang="en-US" sz="2400" b="1" dirty="0">
              <a:solidFill>
                <a:schemeClr val="bg2"/>
              </a:solidFill>
              <a:latin typeface="+mj-lt"/>
            </a:endParaRPr>
          </a:p>
          <a:p>
            <a:pPr lvl="2" indent="-246888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live outside Barnet, you will find the contact details for your admissions team in Barnet’s secondary education guide</a:t>
            </a:r>
          </a:p>
        </p:txBody>
      </p:sp>
      <p:sp>
        <p:nvSpPr>
          <p:cNvPr id="24581" name="Line 4">
            <a:extLst>
              <a:ext uri="{FF2B5EF4-FFF2-40B4-BE49-F238E27FC236}">
                <a16:creationId xmlns:a16="http://schemas.microsoft.com/office/drawing/2014/main" id="{A9F0FAA6-5C4B-4458-BA65-9681462E27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1412875"/>
            <a:ext cx="431958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11EAF30-AE28-4E81-AA84-1CBAADBD5A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19138"/>
            <a:ext cx="8229600" cy="1100137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400" b="1" dirty="0">
                <a:solidFill>
                  <a:schemeClr val="accent1">
                    <a:lumMod val="75000"/>
                  </a:schemeClr>
                </a:solidFill>
              </a:rPr>
              <a:t>Choosing a school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AF3992F0-6901-4A25-A0E1-B2CE735897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812924"/>
            <a:ext cx="8424862" cy="4735509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Look at performance information online</a:t>
            </a:r>
          </a:p>
          <a:p>
            <a:pPr marL="274320" indent="-27432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latest Ofsted reports are available from the Ofsted website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hlinkClick r:id="rId2"/>
              </a:rPr>
              <a:t>www.ofsted.gov.uk</a:t>
            </a: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endParaRPr lang="en-GB" altLang="en-US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achievement and attainment tables are available at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hlinkClick r:id="rId3"/>
              </a:rPr>
              <a:t>www.gov.uk/school-performance-tables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5604" name="Line 4">
            <a:extLst>
              <a:ext uri="{FF2B5EF4-FFF2-40B4-BE49-F238E27FC236}">
                <a16:creationId xmlns:a16="http://schemas.microsoft.com/office/drawing/2014/main" id="{079EC7CF-98D8-4A84-8209-DC235C607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4663" y="1412875"/>
            <a:ext cx="4319587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5605" name="Picture 5">
            <a:extLst>
              <a:ext uri="{FF2B5EF4-FFF2-40B4-BE49-F238E27FC236}">
                <a16:creationId xmlns:a16="http://schemas.microsoft.com/office/drawing/2014/main" id="{D3388FEC-FB1B-4EB8-B7A0-AA5C36D17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5661025"/>
            <a:ext cx="18383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>
            <a:extLst>
              <a:ext uri="{FF2B5EF4-FFF2-40B4-BE49-F238E27FC236}">
                <a16:creationId xmlns:a16="http://schemas.microsoft.com/office/drawing/2014/main" id="{A2B32A80-5B19-4FB6-A6B4-EA965ED38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367338"/>
            <a:ext cx="16478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Flow">
  <a:themeElements>
    <a:clrScheme name="Custom 1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762EB1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29E9443-BF4D-4D32-A432-B988B0DD5B68}">
  <we:reference id="6a7bd4f3-0563-43af-8c08-79110eebdff6" version="1.1.0.1" store="EXCatalog" storeType="EXCatalog"/>
  <we:alternateReferences>
    <we:reference id="WA104381155" version="1.1.0.1" store="en-GB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6395</TotalTime>
  <Words>1843</Words>
  <Application>Microsoft Office PowerPoint</Application>
  <PresentationFormat>On-screen Show (4:3)</PresentationFormat>
  <Paragraphs>246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Constantia</vt:lpstr>
      <vt:lpstr>Tahoma</vt:lpstr>
      <vt:lpstr>Wingdings</vt:lpstr>
      <vt:lpstr>Wingdings 2</vt:lpstr>
      <vt:lpstr>2_Flow</vt:lpstr>
      <vt:lpstr>Transfer to Secondary School 2023 </vt:lpstr>
      <vt:lpstr>Choosing a school</vt:lpstr>
      <vt:lpstr>Choosing a school</vt:lpstr>
      <vt:lpstr>Choosing a school</vt:lpstr>
      <vt:lpstr>Choosing a school</vt:lpstr>
      <vt:lpstr>Choosing a school</vt:lpstr>
      <vt:lpstr>Choosing a school</vt:lpstr>
      <vt:lpstr>Choosing a school</vt:lpstr>
      <vt:lpstr>Choosing a school</vt:lpstr>
      <vt:lpstr>Choosing a school</vt:lpstr>
      <vt:lpstr>                              Choosing a school</vt:lpstr>
      <vt:lpstr>How do I apply?</vt:lpstr>
      <vt:lpstr>How do I apply?</vt:lpstr>
      <vt:lpstr>How do I apply?</vt:lpstr>
      <vt:lpstr>How do I apply?</vt:lpstr>
      <vt:lpstr>How do I apply?</vt:lpstr>
      <vt:lpstr>Fraudulent addresses</vt:lpstr>
      <vt:lpstr>Selection Tests</vt:lpstr>
      <vt:lpstr>Selection Tests</vt:lpstr>
      <vt:lpstr>Selection Tests (Barnet Schools) (please check individual school websites for updated information)</vt:lpstr>
      <vt:lpstr>Selection Tests (Other Boroughs) (please check individual school websites for updated information)</vt:lpstr>
      <vt:lpstr>When do I apply?</vt:lpstr>
      <vt:lpstr>Late applications</vt:lpstr>
      <vt:lpstr>What happens next?</vt:lpstr>
      <vt:lpstr>What happens next?</vt:lpstr>
      <vt:lpstr>Offers</vt:lpstr>
      <vt:lpstr>Offers</vt:lpstr>
      <vt:lpstr>Offers</vt:lpstr>
      <vt:lpstr>Offers</vt:lpstr>
      <vt:lpstr>No Offer?</vt:lpstr>
      <vt:lpstr>Appeals</vt:lpstr>
      <vt:lpstr>     Transfer to Secondary School 2023 </vt:lpstr>
    </vt:vector>
  </TitlesOfParts>
  <Company>Barnet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Barnet</dc:creator>
  <cp:lastModifiedBy>Arif, Ferzana</cp:lastModifiedBy>
  <cp:revision>193</cp:revision>
  <dcterms:created xsi:type="dcterms:W3CDTF">2011-06-06T16:47:01Z</dcterms:created>
  <dcterms:modified xsi:type="dcterms:W3CDTF">2022-04-20T20:45:51Z</dcterms:modified>
</cp:coreProperties>
</file>