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2"/>
  </p:notesMasterIdLst>
  <p:handoutMasterIdLst>
    <p:handoutMasterId r:id="rId13"/>
  </p:handoutMasterIdLst>
  <p:sldIdLst>
    <p:sldId id="256" r:id="rId2"/>
    <p:sldId id="257" r:id="rId3"/>
    <p:sldId id="258" r:id="rId4"/>
    <p:sldId id="259" r:id="rId5"/>
    <p:sldId id="260" r:id="rId6"/>
    <p:sldId id="269" r:id="rId7"/>
    <p:sldId id="261" r:id="rId8"/>
    <p:sldId id="262" r:id="rId9"/>
    <p:sldId id="263" r:id="rId10"/>
    <p:sldId id="265" r:id="rId11"/>
  </p:sldIdLst>
  <p:sldSz cx="9144000" cy="6858000" type="screen4x3"/>
  <p:notesSz cx="9994900" cy="68643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D2ACF09-CF48-4EFA-97FA-01AEEEA4CBA6}">
          <p14:sldIdLst>
            <p14:sldId id="256"/>
            <p14:sldId id="257"/>
            <p14:sldId id="258"/>
            <p14:sldId id="259"/>
            <p14:sldId id="260"/>
            <p14:sldId id="269"/>
            <p14:sldId id="261"/>
            <p14:sldId id="262"/>
            <p14:sldId id="263"/>
            <p14:sldId id="265"/>
          </p14:sldIdLst>
        </p14:section>
        <p14:section name="Untitled Section" id="{D26B4346-7B44-4A1B-B05C-10560DBAAB1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guide id="3" orient="horz" pos="2162">
          <p15:clr>
            <a:srgbClr val="A4A3A4"/>
          </p15:clr>
        </p15:guide>
        <p15:guide id="4" pos="31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27" autoAdjust="0"/>
    <p:restoredTop sz="74423" autoAdjust="0"/>
  </p:normalViewPr>
  <p:slideViewPr>
    <p:cSldViewPr>
      <p:cViewPr varScale="1">
        <p:scale>
          <a:sx n="54" d="100"/>
          <a:sy n="54" d="100"/>
        </p:scale>
        <p:origin x="1896" y="66"/>
      </p:cViewPr>
      <p:guideLst>
        <p:guide orient="horz" pos="2160"/>
        <p:guide pos="2880"/>
      </p:guideLst>
    </p:cSldViewPr>
  </p:slideViewPr>
  <p:notesTextViewPr>
    <p:cViewPr>
      <p:scale>
        <a:sx n="1" d="1"/>
        <a:sy n="1" d="1"/>
      </p:scale>
      <p:origin x="0" y="0"/>
    </p:cViewPr>
  </p:notesTextViewPr>
  <p:notesViewPr>
    <p:cSldViewPr>
      <p:cViewPr varScale="1">
        <p:scale>
          <a:sx n="75" d="100"/>
          <a:sy n="75" d="100"/>
        </p:scale>
        <p:origin x="-666" y="-84"/>
      </p:cViewPr>
      <p:guideLst>
        <p:guide orient="horz" pos="2160"/>
        <p:guide pos="2880"/>
        <p:guide orient="horz" pos="2162"/>
        <p:guide pos="314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31123" cy="343218"/>
          </a:xfrm>
          <a:prstGeom prst="rect">
            <a:avLst/>
          </a:prstGeom>
        </p:spPr>
        <p:txBody>
          <a:bodyPr vert="horz" lIns="96332" tIns="48166" rIns="96332" bIns="48166" rtlCol="0"/>
          <a:lstStyle>
            <a:lvl1pPr algn="l">
              <a:defRPr sz="1300"/>
            </a:lvl1pPr>
          </a:lstStyle>
          <a:p>
            <a:endParaRPr lang="en-GB"/>
          </a:p>
        </p:txBody>
      </p:sp>
      <p:sp>
        <p:nvSpPr>
          <p:cNvPr id="3" name="Date Placeholder 2"/>
          <p:cNvSpPr>
            <a:spLocks noGrp="1"/>
          </p:cNvSpPr>
          <p:nvPr>
            <p:ph type="dt" sz="quarter" idx="1"/>
          </p:nvPr>
        </p:nvSpPr>
        <p:spPr>
          <a:xfrm>
            <a:off x="5661464" y="0"/>
            <a:ext cx="4331123" cy="343218"/>
          </a:xfrm>
          <a:prstGeom prst="rect">
            <a:avLst/>
          </a:prstGeom>
        </p:spPr>
        <p:txBody>
          <a:bodyPr vert="horz" lIns="96332" tIns="48166" rIns="96332" bIns="48166" rtlCol="0"/>
          <a:lstStyle>
            <a:lvl1pPr algn="r">
              <a:defRPr sz="1300"/>
            </a:lvl1pPr>
          </a:lstStyle>
          <a:p>
            <a:fld id="{72BCEE1C-EB6C-46D4-911F-1F7443431B42}" type="datetimeFigureOut">
              <a:rPr lang="en-GB" smtClean="0"/>
              <a:t>25/07/2022</a:t>
            </a:fld>
            <a:endParaRPr lang="en-GB"/>
          </a:p>
        </p:txBody>
      </p:sp>
      <p:sp>
        <p:nvSpPr>
          <p:cNvPr id="4" name="Footer Placeholder 3"/>
          <p:cNvSpPr>
            <a:spLocks noGrp="1"/>
          </p:cNvSpPr>
          <p:nvPr>
            <p:ph type="ftr" sz="quarter" idx="2"/>
          </p:nvPr>
        </p:nvSpPr>
        <p:spPr>
          <a:xfrm>
            <a:off x="0" y="6519941"/>
            <a:ext cx="4331123" cy="343218"/>
          </a:xfrm>
          <a:prstGeom prst="rect">
            <a:avLst/>
          </a:prstGeom>
        </p:spPr>
        <p:txBody>
          <a:bodyPr vert="horz" lIns="96332" tIns="48166" rIns="96332" bIns="48166" rtlCol="0" anchor="b"/>
          <a:lstStyle>
            <a:lvl1pPr algn="l">
              <a:defRPr sz="1300"/>
            </a:lvl1pPr>
          </a:lstStyle>
          <a:p>
            <a:endParaRPr lang="en-GB"/>
          </a:p>
        </p:txBody>
      </p:sp>
      <p:sp>
        <p:nvSpPr>
          <p:cNvPr id="5" name="Slide Number Placeholder 4"/>
          <p:cNvSpPr>
            <a:spLocks noGrp="1"/>
          </p:cNvSpPr>
          <p:nvPr>
            <p:ph type="sldNum" sz="quarter" idx="3"/>
          </p:nvPr>
        </p:nvSpPr>
        <p:spPr>
          <a:xfrm>
            <a:off x="5661464" y="6519941"/>
            <a:ext cx="4331123" cy="343218"/>
          </a:xfrm>
          <a:prstGeom prst="rect">
            <a:avLst/>
          </a:prstGeom>
        </p:spPr>
        <p:txBody>
          <a:bodyPr vert="horz" lIns="96332" tIns="48166" rIns="96332" bIns="48166" rtlCol="0" anchor="b"/>
          <a:lstStyle>
            <a:lvl1pPr algn="r">
              <a:defRPr sz="1300"/>
            </a:lvl1pPr>
          </a:lstStyle>
          <a:p>
            <a:fld id="{ABB137CC-7CE3-4CC0-8116-FFFB0A2BA5A8}" type="slidenum">
              <a:rPr lang="en-GB" smtClean="0"/>
              <a:t>‹#›</a:t>
            </a:fld>
            <a:endParaRPr lang="en-GB"/>
          </a:p>
        </p:txBody>
      </p:sp>
    </p:spTree>
    <p:extLst>
      <p:ext uri="{BB962C8B-B14F-4D97-AF65-F5344CB8AC3E}">
        <p14:creationId xmlns:p14="http://schemas.microsoft.com/office/powerpoint/2010/main" val="1809031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31123" cy="343218"/>
          </a:xfrm>
          <a:prstGeom prst="rect">
            <a:avLst/>
          </a:prstGeom>
        </p:spPr>
        <p:txBody>
          <a:bodyPr vert="horz" lIns="96332" tIns="48166" rIns="96332" bIns="48166" rtlCol="0"/>
          <a:lstStyle>
            <a:lvl1pPr algn="l">
              <a:defRPr sz="1300"/>
            </a:lvl1pPr>
          </a:lstStyle>
          <a:p>
            <a:endParaRPr lang="en-GB"/>
          </a:p>
        </p:txBody>
      </p:sp>
      <p:sp>
        <p:nvSpPr>
          <p:cNvPr id="3" name="Date Placeholder 2"/>
          <p:cNvSpPr>
            <a:spLocks noGrp="1"/>
          </p:cNvSpPr>
          <p:nvPr>
            <p:ph type="dt" idx="1"/>
          </p:nvPr>
        </p:nvSpPr>
        <p:spPr>
          <a:xfrm>
            <a:off x="5661464" y="0"/>
            <a:ext cx="4331123" cy="343218"/>
          </a:xfrm>
          <a:prstGeom prst="rect">
            <a:avLst/>
          </a:prstGeom>
        </p:spPr>
        <p:txBody>
          <a:bodyPr vert="horz" lIns="96332" tIns="48166" rIns="96332" bIns="48166" rtlCol="0"/>
          <a:lstStyle>
            <a:lvl1pPr algn="r">
              <a:defRPr sz="1300"/>
            </a:lvl1pPr>
          </a:lstStyle>
          <a:p>
            <a:fld id="{4BB3879B-83A8-48E6-BA34-C7532F7FFFAE}" type="datetimeFigureOut">
              <a:rPr lang="en-GB" smtClean="0"/>
              <a:t>25/07/2022</a:t>
            </a:fld>
            <a:endParaRPr lang="en-GB"/>
          </a:p>
        </p:txBody>
      </p:sp>
      <p:sp>
        <p:nvSpPr>
          <p:cNvPr id="4" name="Slide Image Placeholder 3"/>
          <p:cNvSpPr>
            <a:spLocks noGrp="1" noRot="1" noChangeAspect="1"/>
          </p:cNvSpPr>
          <p:nvPr>
            <p:ph type="sldImg" idx="2"/>
          </p:nvPr>
        </p:nvSpPr>
        <p:spPr>
          <a:xfrm>
            <a:off x="3281363" y="514350"/>
            <a:ext cx="3432175" cy="2574925"/>
          </a:xfrm>
          <a:prstGeom prst="rect">
            <a:avLst/>
          </a:prstGeom>
          <a:noFill/>
          <a:ln w="12700">
            <a:solidFill>
              <a:prstClr val="black"/>
            </a:solidFill>
          </a:ln>
        </p:spPr>
        <p:txBody>
          <a:bodyPr vert="horz" lIns="96332" tIns="48166" rIns="96332" bIns="48166" rtlCol="0" anchor="ctr"/>
          <a:lstStyle/>
          <a:p>
            <a:endParaRPr lang="en-GB"/>
          </a:p>
        </p:txBody>
      </p:sp>
      <p:sp>
        <p:nvSpPr>
          <p:cNvPr id="5" name="Notes Placeholder 4"/>
          <p:cNvSpPr>
            <a:spLocks noGrp="1"/>
          </p:cNvSpPr>
          <p:nvPr>
            <p:ph type="body" sz="quarter" idx="3"/>
          </p:nvPr>
        </p:nvSpPr>
        <p:spPr>
          <a:xfrm>
            <a:off x="999490" y="3260566"/>
            <a:ext cx="7995920" cy="3088958"/>
          </a:xfrm>
          <a:prstGeom prst="rect">
            <a:avLst/>
          </a:prstGeom>
        </p:spPr>
        <p:txBody>
          <a:bodyPr vert="horz" lIns="96332" tIns="48166" rIns="96332" bIns="4816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9941"/>
            <a:ext cx="4331123" cy="343218"/>
          </a:xfrm>
          <a:prstGeom prst="rect">
            <a:avLst/>
          </a:prstGeom>
        </p:spPr>
        <p:txBody>
          <a:bodyPr vert="horz" lIns="96332" tIns="48166" rIns="96332" bIns="48166" rtlCol="0" anchor="b"/>
          <a:lstStyle>
            <a:lvl1pPr algn="l">
              <a:defRPr sz="1300"/>
            </a:lvl1pPr>
          </a:lstStyle>
          <a:p>
            <a:endParaRPr lang="en-GB"/>
          </a:p>
        </p:txBody>
      </p:sp>
      <p:sp>
        <p:nvSpPr>
          <p:cNvPr id="7" name="Slide Number Placeholder 6"/>
          <p:cNvSpPr>
            <a:spLocks noGrp="1"/>
          </p:cNvSpPr>
          <p:nvPr>
            <p:ph type="sldNum" sz="quarter" idx="5"/>
          </p:nvPr>
        </p:nvSpPr>
        <p:spPr>
          <a:xfrm>
            <a:off x="5661464" y="6519941"/>
            <a:ext cx="4331123" cy="343218"/>
          </a:xfrm>
          <a:prstGeom prst="rect">
            <a:avLst/>
          </a:prstGeom>
        </p:spPr>
        <p:txBody>
          <a:bodyPr vert="horz" lIns="96332" tIns="48166" rIns="96332" bIns="48166" rtlCol="0" anchor="b"/>
          <a:lstStyle>
            <a:lvl1pPr algn="r">
              <a:defRPr sz="1300"/>
            </a:lvl1pPr>
          </a:lstStyle>
          <a:p>
            <a:fld id="{615FA695-4659-4648-BBA4-6173F404F5AE}" type="slidenum">
              <a:rPr lang="en-GB" smtClean="0"/>
              <a:t>‹#›</a:t>
            </a:fld>
            <a:endParaRPr lang="en-GB"/>
          </a:p>
        </p:txBody>
      </p:sp>
    </p:spTree>
    <p:extLst>
      <p:ext uri="{BB962C8B-B14F-4D97-AF65-F5344CB8AC3E}">
        <p14:creationId xmlns:p14="http://schemas.microsoft.com/office/powerpoint/2010/main" val="3310301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5FA695-4659-4648-BBA4-6173F404F5AE}" type="slidenum">
              <a:rPr lang="en-GB" smtClean="0"/>
              <a:t>1</a:t>
            </a:fld>
            <a:endParaRPr lang="en-GB"/>
          </a:p>
        </p:txBody>
      </p:sp>
    </p:spTree>
    <p:extLst>
      <p:ext uri="{BB962C8B-B14F-4D97-AF65-F5344CB8AC3E}">
        <p14:creationId xmlns:p14="http://schemas.microsoft.com/office/powerpoint/2010/main" val="17335605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44863" y="549275"/>
            <a:ext cx="3433762" cy="2574925"/>
          </a:xfrm>
        </p:spPr>
      </p:sp>
      <p:sp>
        <p:nvSpPr>
          <p:cNvPr id="3" name="Notes Placeholder 2"/>
          <p:cNvSpPr>
            <a:spLocks noGrp="1"/>
          </p:cNvSpPr>
          <p:nvPr>
            <p:ph type="body" idx="1"/>
          </p:nvPr>
        </p:nvSpPr>
        <p:spPr/>
        <p:txBody>
          <a:bodyPr/>
          <a:lstStyle/>
          <a:p>
            <a:r>
              <a:rPr lang="en-GB" dirty="0"/>
              <a:t>Any questions?</a:t>
            </a:r>
          </a:p>
          <a:p>
            <a:endParaRPr lang="en-GB" dirty="0"/>
          </a:p>
          <a:p>
            <a:r>
              <a:rPr lang="en-GB" dirty="0"/>
              <a:t>Has anybody got any questions that you would like to ask and</a:t>
            </a:r>
            <a:r>
              <a:rPr lang="en-GB" baseline="0" dirty="0"/>
              <a:t> I will try to do my best to answer them.</a:t>
            </a:r>
          </a:p>
          <a:p>
            <a:r>
              <a:rPr lang="en-GB" baseline="0" dirty="0"/>
              <a:t>If I can’t give you an answer tonight Tapestry have a great helpdesk that we have used during the set up and we can get back to you quickly with answers.</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615FA695-4659-4648-BBA4-6173F404F5AE}" type="slidenum">
              <a:rPr lang="en-GB" smtClean="0"/>
              <a:t>10</a:t>
            </a:fld>
            <a:endParaRPr lang="en-GB"/>
          </a:p>
        </p:txBody>
      </p:sp>
    </p:spTree>
    <p:extLst>
      <p:ext uri="{BB962C8B-B14F-4D97-AF65-F5344CB8AC3E}">
        <p14:creationId xmlns:p14="http://schemas.microsoft.com/office/powerpoint/2010/main" val="1012777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Welcome to our Tapestry introduction evening. Thank you all for coming to find</a:t>
            </a:r>
            <a:r>
              <a:rPr lang="en-GB" baseline="0" dirty="0"/>
              <a:t> out about our new way of sharing your child's Learning Journeys.</a:t>
            </a:r>
          </a:p>
          <a:p>
            <a:endParaRPr lang="en-GB" baseline="0" dirty="0"/>
          </a:p>
          <a:p>
            <a:r>
              <a:rPr lang="en-GB" baseline="0" dirty="0"/>
              <a:t>This is what we will be talking through with you tonight:</a:t>
            </a:r>
          </a:p>
          <a:p>
            <a:endParaRPr lang="en-GB" baseline="0" dirty="0"/>
          </a:p>
          <a:p>
            <a:pPr marL="240830" indent="-240830">
              <a:buAutoNum type="arabicPeriod"/>
            </a:pPr>
            <a:r>
              <a:rPr lang="en-GB" baseline="0" dirty="0"/>
              <a:t>What is Tapestry?</a:t>
            </a:r>
          </a:p>
          <a:p>
            <a:pPr marL="240830" indent="-240830">
              <a:buAutoNum type="arabicPeriod"/>
            </a:pPr>
            <a:r>
              <a:rPr lang="en-GB" baseline="0" dirty="0"/>
              <a:t>How will we use it?</a:t>
            </a:r>
          </a:p>
          <a:p>
            <a:pPr marL="240830" indent="-240830">
              <a:buAutoNum type="arabicPeriod"/>
            </a:pPr>
            <a:r>
              <a:rPr lang="en-GB" baseline="0" dirty="0"/>
              <a:t>The Advantages of Tapestry</a:t>
            </a:r>
          </a:p>
          <a:p>
            <a:pPr marL="240830" indent="-240830">
              <a:buAutoNum type="arabicPeriod"/>
            </a:pPr>
            <a:r>
              <a:rPr lang="en-GB" baseline="0" dirty="0"/>
              <a:t>Parent/Carer Contribution</a:t>
            </a:r>
          </a:p>
          <a:p>
            <a:pPr marL="240830" indent="-240830">
              <a:buAutoNum type="arabicPeriod"/>
            </a:pPr>
            <a:r>
              <a:rPr lang="en-GB" baseline="0" dirty="0"/>
              <a:t>Safe Usage</a:t>
            </a:r>
          </a:p>
          <a:p>
            <a:pPr marL="240830" indent="-240830">
              <a:buAutoNum type="arabicPeriod"/>
            </a:pPr>
            <a:r>
              <a:rPr lang="en-GB" baseline="0" dirty="0"/>
              <a:t>Parent/Carer Account</a:t>
            </a:r>
          </a:p>
          <a:p>
            <a:endParaRPr lang="en-GB" dirty="0"/>
          </a:p>
        </p:txBody>
      </p:sp>
      <p:sp>
        <p:nvSpPr>
          <p:cNvPr id="4" name="Slide Number Placeholder 3"/>
          <p:cNvSpPr>
            <a:spLocks noGrp="1"/>
          </p:cNvSpPr>
          <p:nvPr>
            <p:ph type="sldNum" sz="quarter" idx="10"/>
          </p:nvPr>
        </p:nvSpPr>
        <p:spPr/>
        <p:txBody>
          <a:bodyPr/>
          <a:lstStyle/>
          <a:p>
            <a:fld id="{615FA695-4659-4648-BBA4-6173F404F5AE}" type="slidenum">
              <a:rPr lang="en-GB" smtClean="0"/>
              <a:t>2</a:t>
            </a:fld>
            <a:endParaRPr lang="en-GB"/>
          </a:p>
        </p:txBody>
      </p:sp>
    </p:spTree>
    <p:extLst>
      <p:ext uri="{BB962C8B-B14F-4D97-AF65-F5344CB8AC3E}">
        <p14:creationId xmlns:p14="http://schemas.microsoft.com/office/powerpoint/2010/main" val="3816106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is Tapestry?</a:t>
            </a:r>
          </a:p>
          <a:p>
            <a:endParaRPr lang="en-GB" dirty="0"/>
          </a:p>
          <a:p>
            <a:r>
              <a:rPr lang="en-GB" dirty="0"/>
              <a:t>Tapestry is a piece of educational software</a:t>
            </a:r>
            <a:r>
              <a:rPr lang="en-GB" baseline="0" dirty="0"/>
              <a:t> that creates an Online Learning Journey for pre school/reception age children. Many local schools and nursery's that already use this system and have had such positive feedback from them that we have decided to go ahead with this change.</a:t>
            </a:r>
          </a:p>
          <a:p>
            <a:endParaRPr lang="en-GB" baseline="0" dirty="0"/>
          </a:p>
          <a:p>
            <a:r>
              <a:rPr lang="en-GB" dirty="0"/>
              <a:t>One</a:t>
            </a:r>
            <a:r>
              <a:rPr lang="en-GB" baseline="0" dirty="0"/>
              <a:t> of the main reasons to change the way that we create your child's learning journey is that it will give staff more quality time with your children. </a:t>
            </a:r>
          </a:p>
          <a:p>
            <a:endParaRPr lang="en-GB" dirty="0"/>
          </a:p>
          <a:p>
            <a:r>
              <a:rPr lang="en-GB" dirty="0"/>
              <a:t>Tapestry</a:t>
            </a:r>
            <a:r>
              <a:rPr lang="en-GB" baseline="0" dirty="0"/>
              <a:t> will  allow us to continue to create an Individual Learning Journey for every child in our Reception classes.</a:t>
            </a:r>
            <a:endParaRPr lang="en-GB" dirty="0"/>
          </a:p>
        </p:txBody>
      </p:sp>
      <p:sp>
        <p:nvSpPr>
          <p:cNvPr id="4" name="Slide Number Placeholder 3"/>
          <p:cNvSpPr>
            <a:spLocks noGrp="1"/>
          </p:cNvSpPr>
          <p:nvPr>
            <p:ph type="sldNum" sz="quarter" idx="10"/>
          </p:nvPr>
        </p:nvSpPr>
        <p:spPr/>
        <p:txBody>
          <a:bodyPr/>
          <a:lstStyle/>
          <a:p>
            <a:fld id="{615FA695-4659-4648-BBA4-6173F404F5AE}" type="slidenum">
              <a:rPr lang="en-GB" smtClean="0"/>
              <a:t>3</a:t>
            </a:fld>
            <a:endParaRPr lang="en-GB"/>
          </a:p>
        </p:txBody>
      </p:sp>
    </p:spTree>
    <p:extLst>
      <p:ext uri="{BB962C8B-B14F-4D97-AF65-F5344CB8AC3E}">
        <p14:creationId xmlns:p14="http://schemas.microsoft.com/office/powerpoint/2010/main" val="4159217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 do we use it?</a:t>
            </a:r>
          </a:p>
          <a:p>
            <a:endParaRPr lang="en-GB" dirty="0"/>
          </a:p>
          <a:p>
            <a:r>
              <a:rPr lang="en-GB" dirty="0"/>
              <a:t>The</a:t>
            </a:r>
            <a:r>
              <a:rPr lang="en-GB" baseline="0" dirty="0"/>
              <a:t> staff are always observing and assessing the children during the day to day sessions. We will be using I Pads as our main method of recording.</a:t>
            </a:r>
            <a:endParaRPr lang="en-GB" dirty="0"/>
          </a:p>
          <a:p>
            <a:endParaRPr lang="en-GB" dirty="0"/>
          </a:p>
          <a:p>
            <a:r>
              <a:rPr lang="en-GB" dirty="0"/>
              <a:t>We will</a:t>
            </a:r>
            <a:r>
              <a:rPr lang="en-GB" baseline="0" dirty="0"/>
              <a:t> be able to</a:t>
            </a:r>
            <a:r>
              <a:rPr lang="en-GB" dirty="0"/>
              <a:t> add comments, notes, photographs and videos of your child and then link these to </a:t>
            </a:r>
          </a:p>
          <a:p>
            <a:r>
              <a:rPr lang="en-GB" dirty="0"/>
              <a:t>the Early Years Curriculum and the Characteristics of Effective Learning. </a:t>
            </a:r>
          </a:p>
          <a:p>
            <a:endParaRPr lang="en-GB" dirty="0"/>
          </a:p>
          <a:p>
            <a:r>
              <a:rPr lang="en-GB" dirty="0"/>
              <a:t>By</a:t>
            </a:r>
            <a:r>
              <a:rPr lang="en-GB" baseline="0" dirty="0"/>
              <a:t> doing this we can monitor your child's progress through their likes and interests, to move them forward and produce their next steps.</a:t>
            </a:r>
            <a:endParaRPr lang="en-GB" dirty="0"/>
          </a:p>
          <a:p>
            <a:endParaRPr lang="en-GB" dirty="0"/>
          </a:p>
        </p:txBody>
      </p:sp>
      <p:sp>
        <p:nvSpPr>
          <p:cNvPr id="4" name="Slide Number Placeholder 3"/>
          <p:cNvSpPr>
            <a:spLocks noGrp="1"/>
          </p:cNvSpPr>
          <p:nvPr>
            <p:ph type="sldNum" sz="quarter" idx="10"/>
          </p:nvPr>
        </p:nvSpPr>
        <p:spPr/>
        <p:txBody>
          <a:bodyPr/>
          <a:lstStyle/>
          <a:p>
            <a:fld id="{615FA695-4659-4648-BBA4-6173F404F5AE}" type="slidenum">
              <a:rPr lang="en-GB" smtClean="0"/>
              <a:t>4</a:t>
            </a:fld>
            <a:endParaRPr lang="en-GB"/>
          </a:p>
        </p:txBody>
      </p:sp>
    </p:spTree>
    <p:extLst>
      <p:ext uri="{BB962C8B-B14F-4D97-AF65-F5344CB8AC3E}">
        <p14:creationId xmlns:p14="http://schemas.microsoft.com/office/powerpoint/2010/main" val="1953962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Advantages of Tapestry</a:t>
            </a:r>
          </a:p>
          <a:p>
            <a:endParaRPr lang="en-GB" dirty="0"/>
          </a:p>
          <a:p>
            <a:r>
              <a:rPr lang="en-GB" dirty="0"/>
              <a:t>Tapestry tools allow us to monitor the coverage of all areas of the curriculum and highlights areas that need further development.</a:t>
            </a:r>
          </a:p>
          <a:p>
            <a:endParaRPr lang="en-GB" dirty="0"/>
          </a:p>
          <a:p>
            <a:r>
              <a:rPr lang="en-GB" dirty="0"/>
              <a:t>Tapestry allows us to keep video evidence of the children which is a powerful assessment tool, particularly with regards to Communication and Language, and role play.</a:t>
            </a:r>
          </a:p>
          <a:p>
            <a:endParaRPr lang="en-GB" dirty="0"/>
          </a:p>
          <a:p>
            <a:r>
              <a:rPr lang="en-GB" dirty="0"/>
              <a:t>Tapestry has the facility to email parents whenever a new observation is added to their child’s Learning Journey</a:t>
            </a:r>
            <a:r>
              <a:rPr lang="en-GB" baseline="0" dirty="0"/>
              <a:t> enabling you</a:t>
            </a:r>
            <a:r>
              <a:rPr lang="en-GB" dirty="0"/>
              <a:t> to keep up-to-date with what your child has been learning about in</a:t>
            </a:r>
            <a:r>
              <a:rPr lang="en-GB" baseline="0" dirty="0"/>
              <a:t> school</a:t>
            </a:r>
            <a:r>
              <a:rPr lang="en-GB" dirty="0"/>
              <a:t>. </a:t>
            </a:r>
          </a:p>
          <a:p>
            <a:endParaRPr lang="en-GB" dirty="0"/>
          </a:p>
          <a:p>
            <a:endParaRPr lang="en-GB" dirty="0"/>
          </a:p>
        </p:txBody>
      </p:sp>
      <p:sp>
        <p:nvSpPr>
          <p:cNvPr id="4" name="Slide Number Placeholder 3"/>
          <p:cNvSpPr>
            <a:spLocks noGrp="1"/>
          </p:cNvSpPr>
          <p:nvPr>
            <p:ph type="sldNum" sz="quarter" idx="10"/>
          </p:nvPr>
        </p:nvSpPr>
        <p:spPr/>
        <p:txBody>
          <a:bodyPr/>
          <a:lstStyle/>
          <a:p>
            <a:fld id="{615FA695-4659-4648-BBA4-6173F404F5AE}" type="slidenum">
              <a:rPr lang="en-GB" smtClean="0"/>
              <a:t>5</a:t>
            </a:fld>
            <a:endParaRPr lang="en-GB"/>
          </a:p>
        </p:txBody>
      </p:sp>
    </p:spTree>
    <p:extLst>
      <p:ext uri="{BB962C8B-B14F-4D97-AF65-F5344CB8AC3E}">
        <p14:creationId xmlns:p14="http://schemas.microsoft.com/office/powerpoint/2010/main" val="1779755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Parents have access to their child’s Learning Journey twenty four hours a day, seven days a week and can comment on the observations added by nursery</a:t>
            </a:r>
            <a:r>
              <a:rPr lang="en-GB" baseline="0" dirty="0"/>
              <a:t> </a:t>
            </a:r>
            <a:r>
              <a:rPr lang="en-GB" dirty="0"/>
              <a:t>staff.</a:t>
            </a:r>
          </a:p>
          <a:p>
            <a:endParaRPr lang="en-GB" dirty="0"/>
          </a:p>
          <a:p>
            <a:r>
              <a:rPr lang="en-GB" dirty="0"/>
              <a:t>Parents can add their own observations to share progress and milestones achieved at home. This will help us with Working in Partnership</a:t>
            </a:r>
            <a:r>
              <a:rPr lang="en-GB" baseline="0" dirty="0"/>
              <a:t> especially for busy parents that can not always drop of and pick up.</a:t>
            </a:r>
            <a:endParaRPr lang="en-GB" dirty="0"/>
          </a:p>
          <a:p>
            <a:endParaRPr lang="en-GB" dirty="0"/>
          </a:p>
        </p:txBody>
      </p:sp>
      <p:sp>
        <p:nvSpPr>
          <p:cNvPr id="4" name="Slide Number Placeholder 3"/>
          <p:cNvSpPr>
            <a:spLocks noGrp="1"/>
          </p:cNvSpPr>
          <p:nvPr>
            <p:ph type="sldNum" sz="quarter" idx="10"/>
          </p:nvPr>
        </p:nvSpPr>
        <p:spPr/>
        <p:txBody>
          <a:bodyPr/>
          <a:lstStyle/>
          <a:p>
            <a:fld id="{615FA695-4659-4648-BBA4-6173F404F5AE}" type="slidenum">
              <a:rPr lang="en-GB" smtClean="0"/>
              <a:t>6</a:t>
            </a:fld>
            <a:endParaRPr lang="en-GB"/>
          </a:p>
        </p:txBody>
      </p:sp>
    </p:spTree>
    <p:extLst>
      <p:ext uri="{BB962C8B-B14F-4D97-AF65-F5344CB8AC3E}">
        <p14:creationId xmlns:p14="http://schemas.microsoft.com/office/powerpoint/2010/main" val="3735581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Parent Contribution</a:t>
            </a:r>
          </a:p>
          <a:p>
            <a:endParaRPr lang="en-GB" dirty="0"/>
          </a:p>
          <a:p>
            <a:r>
              <a:rPr lang="en-GB" dirty="0"/>
              <a:t>We would love you to comment on your child’s Learning Journey and are confident that you will really enjoy having regular updates on your child’s experiences in nursery. </a:t>
            </a:r>
          </a:p>
          <a:p>
            <a:endParaRPr lang="en-GB" dirty="0"/>
          </a:p>
          <a:p>
            <a:r>
              <a:rPr lang="en-GB" dirty="0"/>
              <a:t>Please do not expect us to post</a:t>
            </a:r>
            <a:r>
              <a:rPr lang="en-GB" baseline="0" dirty="0"/>
              <a:t> </a:t>
            </a:r>
            <a:r>
              <a:rPr lang="en-GB" dirty="0"/>
              <a:t>observations every day, as you can imagine we have lots of children here and it would be impossible to report</a:t>
            </a:r>
            <a:r>
              <a:rPr lang="en-GB" baseline="0" dirty="0"/>
              <a:t> observations on each child every day.</a:t>
            </a:r>
            <a:endParaRPr lang="en-GB" dirty="0"/>
          </a:p>
          <a:p>
            <a:endParaRPr lang="en-GB" dirty="0"/>
          </a:p>
          <a:p>
            <a:r>
              <a:rPr lang="en-GB" dirty="0"/>
              <a:t>It would be fantastic if you could add your own observations of your child when you notice them doing wonderful things at home.</a:t>
            </a:r>
          </a:p>
          <a:p>
            <a:endParaRPr lang="en-GB" dirty="0"/>
          </a:p>
          <a:p>
            <a:r>
              <a:rPr lang="en-GB" dirty="0"/>
              <a:t>However, this does come with the responsibility of using the system securely. </a:t>
            </a:r>
          </a:p>
          <a:p>
            <a:endParaRPr lang="en-GB" dirty="0"/>
          </a:p>
        </p:txBody>
      </p:sp>
      <p:sp>
        <p:nvSpPr>
          <p:cNvPr id="4" name="Slide Number Placeholder 3"/>
          <p:cNvSpPr>
            <a:spLocks noGrp="1"/>
          </p:cNvSpPr>
          <p:nvPr>
            <p:ph type="sldNum" sz="quarter" idx="10"/>
          </p:nvPr>
        </p:nvSpPr>
        <p:spPr/>
        <p:txBody>
          <a:bodyPr/>
          <a:lstStyle/>
          <a:p>
            <a:fld id="{615FA695-4659-4648-BBA4-6173F404F5AE}" type="slidenum">
              <a:rPr lang="en-GB" smtClean="0"/>
              <a:t>7</a:t>
            </a:fld>
            <a:endParaRPr lang="en-GB"/>
          </a:p>
        </p:txBody>
      </p:sp>
    </p:spTree>
    <p:extLst>
      <p:ext uri="{BB962C8B-B14F-4D97-AF65-F5344CB8AC3E}">
        <p14:creationId xmlns:p14="http://schemas.microsoft.com/office/powerpoint/2010/main" val="2096031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Safe Usage </a:t>
            </a:r>
          </a:p>
          <a:p>
            <a:endParaRPr lang="en-GB" dirty="0"/>
          </a:p>
          <a:p>
            <a:r>
              <a:rPr lang="en-GB" dirty="0"/>
              <a:t>No information from Tapestry can be shared with other people or published in any way without the explicit </a:t>
            </a:r>
          </a:p>
          <a:p>
            <a:r>
              <a:rPr lang="en-GB" dirty="0"/>
              <a:t>consent of the parents or carers of those children who may be included.</a:t>
            </a:r>
          </a:p>
          <a:p>
            <a:endParaRPr lang="en-GB" dirty="0"/>
          </a:p>
          <a:p>
            <a:r>
              <a:rPr lang="en-GB" dirty="0"/>
              <a:t>This means that photographs or videos from Tapestry cannot be posted on a social networking site or </a:t>
            </a:r>
          </a:p>
          <a:p>
            <a:r>
              <a:rPr lang="en-GB" dirty="0"/>
              <a:t>displayed in any public place.</a:t>
            </a:r>
          </a:p>
          <a:p>
            <a:endParaRPr lang="en-GB" dirty="0"/>
          </a:p>
          <a:p>
            <a:r>
              <a:rPr lang="en-GB" dirty="0"/>
              <a:t>Anybody found to be misusing Tapestry or adding inappropriate comments will have their parent account </a:t>
            </a:r>
          </a:p>
          <a:p>
            <a:r>
              <a:rPr lang="en-GB" dirty="0"/>
              <a:t>Withdrawn. There will be no second chance as we have to</a:t>
            </a:r>
            <a:r>
              <a:rPr lang="en-GB" baseline="0" dirty="0"/>
              <a:t> safeguard our children and this will always be our main priority.</a:t>
            </a:r>
            <a:endParaRPr lang="en-GB" dirty="0"/>
          </a:p>
          <a:p>
            <a:endParaRPr lang="en-GB" dirty="0"/>
          </a:p>
        </p:txBody>
      </p:sp>
      <p:sp>
        <p:nvSpPr>
          <p:cNvPr id="4" name="Slide Number Placeholder 3"/>
          <p:cNvSpPr>
            <a:spLocks noGrp="1"/>
          </p:cNvSpPr>
          <p:nvPr>
            <p:ph type="sldNum" sz="quarter" idx="10"/>
          </p:nvPr>
        </p:nvSpPr>
        <p:spPr/>
        <p:txBody>
          <a:bodyPr/>
          <a:lstStyle/>
          <a:p>
            <a:fld id="{615FA695-4659-4648-BBA4-6173F404F5AE}" type="slidenum">
              <a:rPr lang="en-GB" smtClean="0"/>
              <a:t>8</a:t>
            </a:fld>
            <a:endParaRPr lang="en-GB"/>
          </a:p>
        </p:txBody>
      </p:sp>
    </p:spTree>
    <p:extLst>
      <p:ext uri="{BB962C8B-B14F-4D97-AF65-F5344CB8AC3E}">
        <p14:creationId xmlns:p14="http://schemas.microsoft.com/office/powerpoint/2010/main" val="825016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Parent</a:t>
            </a:r>
            <a:r>
              <a:rPr lang="en-GB" baseline="0" dirty="0"/>
              <a:t> Account</a:t>
            </a:r>
          </a:p>
          <a:p>
            <a:endParaRPr lang="en-GB" baseline="0" dirty="0"/>
          </a:p>
          <a:p>
            <a:r>
              <a:rPr lang="en-GB" dirty="0"/>
              <a:t>We have set up accounts for all parents/carers that have given us up-to-date email addresses. The accounts are password protected - please change this password the first time you log in to the account.</a:t>
            </a:r>
          </a:p>
          <a:p>
            <a:endParaRPr lang="en-GB" dirty="0"/>
          </a:p>
          <a:p>
            <a:r>
              <a:rPr lang="en-GB" dirty="0"/>
              <a:t>We will issue your username and passwords on receipt of the completed Tapestry consent form. These have</a:t>
            </a:r>
            <a:r>
              <a:rPr lang="en-GB" baseline="0" dirty="0"/>
              <a:t> been given to </a:t>
            </a:r>
            <a:r>
              <a:rPr lang="en-GB" dirty="0"/>
              <a:t>you to sign and return to school. </a:t>
            </a:r>
            <a:r>
              <a:rPr lang="en-GB" baseline="0" dirty="0"/>
              <a:t>Once you have signed this important form you will then be issued with your </a:t>
            </a:r>
            <a:r>
              <a:rPr lang="en-GB" dirty="0"/>
              <a:t> username, password and parent guide to Tapestry.</a:t>
            </a: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615FA695-4659-4648-BBA4-6173F404F5AE}" type="slidenum">
              <a:rPr lang="en-GB" smtClean="0"/>
              <a:t>9</a:t>
            </a:fld>
            <a:endParaRPr lang="en-GB"/>
          </a:p>
        </p:txBody>
      </p:sp>
    </p:spTree>
    <p:extLst>
      <p:ext uri="{BB962C8B-B14F-4D97-AF65-F5344CB8AC3E}">
        <p14:creationId xmlns:p14="http://schemas.microsoft.com/office/powerpoint/2010/main" val="2287692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B797408-2294-4736-8F03-45D3C5FA3904}" type="datetimeFigureOut">
              <a:rPr lang="en-GB" smtClean="0"/>
              <a:t>25/07/2022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BED1BB-4717-488E-9A92-B9B59BE07A72}" type="slidenum">
              <a:rPr lang="en-GB" smtClean="0"/>
              <a:t>‹#›</a:t>
            </a:fld>
            <a:endParaRPr lang="en-GB"/>
          </a:p>
        </p:txBody>
      </p:sp>
    </p:spTree>
    <p:extLst>
      <p:ext uri="{BB962C8B-B14F-4D97-AF65-F5344CB8AC3E}">
        <p14:creationId xmlns:p14="http://schemas.microsoft.com/office/powerpoint/2010/main" val="4042672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797408-2294-4736-8F03-45D3C5FA3904}" type="datetimeFigureOut">
              <a:rPr lang="en-GB" smtClean="0"/>
              <a:t>25/07/2022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BED1BB-4717-488E-9A92-B9B59BE07A72}" type="slidenum">
              <a:rPr lang="en-GB" smtClean="0"/>
              <a:t>‹#›</a:t>
            </a:fld>
            <a:endParaRPr lang="en-GB"/>
          </a:p>
        </p:txBody>
      </p:sp>
    </p:spTree>
    <p:extLst>
      <p:ext uri="{BB962C8B-B14F-4D97-AF65-F5344CB8AC3E}">
        <p14:creationId xmlns:p14="http://schemas.microsoft.com/office/powerpoint/2010/main" val="3353723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797408-2294-4736-8F03-45D3C5FA3904}" type="datetimeFigureOut">
              <a:rPr lang="en-GB" smtClean="0"/>
              <a:t>25/07/2022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BED1BB-4717-488E-9A92-B9B59BE07A72}" type="slidenum">
              <a:rPr lang="en-GB" smtClean="0"/>
              <a:t>‹#›</a:t>
            </a:fld>
            <a:endParaRPr lang="en-GB"/>
          </a:p>
        </p:txBody>
      </p:sp>
    </p:spTree>
    <p:extLst>
      <p:ext uri="{BB962C8B-B14F-4D97-AF65-F5344CB8AC3E}">
        <p14:creationId xmlns:p14="http://schemas.microsoft.com/office/powerpoint/2010/main" val="2870245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797408-2294-4736-8F03-45D3C5FA3904}" type="datetimeFigureOut">
              <a:rPr lang="en-GB" smtClean="0"/>
              <a:t>25/07/2022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BED1BB-4717-488E-9A92-B9B59BE07A72}" type="slidenum">
              <a:rPr lang="en-GB" smtClean="0"/>
              <a:t>‹#›</a:t>
            </a:fld>
            <a:endParaRPr lang="en-GB"/>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40152" y="5528526"/>
            <a:ext cx="2330003" cy="4568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4549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797408-2294-4736-8F03-45D3C5FA3904}" type="datetimeFigureOut">
              <a:rPr lang="en-GB" smtClean="0"/>
              <a:t>25/07/2022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BED1BB-4717-488E-9A92-B9B59BE07A72}" type="slidenum">
              <a:rPr lang="en-GB" smtClean="0"/>
              <a:t>‹#›</a:t>
            </a:fld>
            <a:endParaRPr lang="en-GB"/>
          </a:p>
        </p:txBody>
      </p:sp>
    </p:spTree>
    <p:extLst>
      <p:ext uri="{BB962C8B-B14F-4D97-AF65-F5344CB8AC3E}">
        <p14:creationId xmlns:p14="http://schemas.microsoft.com/office/powerpoint/2010/main" val="227663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B797408-2294-4736-8F03-45D3C5FA3904}" type="datetimeFigureOut">
              <a:rPr lang="en-GB" smtClean="0"/>
              <a:t>25/07/2022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BED1BB-4717-488E-9A92-B9B59BE07A72}" type="slidenum">
              <a:rPr lang="en-GB" smtClean="0"/>
              <a:t>‹#›</a:t>
            </a:fld>
            <a:endParaRPr lang="en-GB"/>
          </a:p>
        </p:txBody>
      </p:sp>
    </p:spTree>
    <p:extLst>
      <p:ext uri="{BB962C8B-B14F-4D97-AF65-F5344CB8AC3E}">
        <p14:creationId xmlns:p14="http://schemas.microsoft.com/office/powerpoint/2010/main" val="1571014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B797408-2294-4736-8F03-45D3C5FA3904}" type="datetimeFigureOut">
              <a:rPr lang="en-GB" smtClean="0"/>
              <a:t>25/07/2022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BED1BB-4717-488E-9A92-B9B59BE07A72}" type="slidenum">
              <a:rPr lang="en-GB" smtClean="0"/>
              <a:t>‹#›</a:t>
            </a:fld>
            <a:endParaRPr lang="en-GB"/>
          </a:p>
        </p:txBody>
      </p:sp>
    </p:spTree>
    <p:extLst>
      <p:ext uri="{BB962C8B-B14F-4D97-AF65-F5344CB8AC3E}">
        <p14:creationId xmlns:p14="http://schemas.microsoft.com/office/powerpoint/2010/main" val="930472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B797408-2294-4736-8F03-45D3C5FA3904}" type="datetimeFigureOut">
              <a:rPr lang="en-GB" smtClean="0"/>
              <a:t>25/07/2022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BED1BB-4717-488E-9A92-B9B59BE07A72}" type="slidenum">
              <a:rPr lang="en-GB" smtClean="0"/>
              <a:t>‹#›</a:t>
            </a:fld>
            <a:endParaRPr lang="en-GB"/>
          </a:p>
        </p:txBody>
      </p:sp>
    </p:spTree>
    <p:extLst>
      <p:ext uri="{BB962C8B-B14F-4D97-AF65-F5344CB8AC3E}">
        <p14:creationId xmlns:p14="http://schemas.microsoft.com/office/powerpoint/2010/main" val="2271224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97408-2294-4736-8F03-45D3C5FA3904}" type="datetimeFigureOut">
              <a:rPr lang="en-GB" smtClean="0"/>
              <a:t>25/07/2022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BED1BB-4717-488E-9A92-B9B59BE07A72}" type="slidenum">
              <a:rPr lang="en-GB" smtClean="0"/>
              <a:t>‹#›</a:t>
            </a:fld>
            <a:endParaRPr lang="en-GB"/>
          </a:p>
        </p:txBody>
      </p:sp>
    </p:spTree>
    <p:extLst>
      <p:ext uri="{BB962C8B-B14F-4D97-AF65-F5344CB8AC3E}">
        <p14:creationId xmlns:p14="http://schemas.microsoft.com/office/powerpoint/2010/main" val="182937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B797408-2294-4736-8F03-45D3C5FA3904}" type="datetimeFigureOut">
              <a:rPr lang="en-GB" smtClean="0"/>
              <a:t>25/07/2022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BED1BB-4717-488E-9A92-B9B59BE07A72}" type="slidenum">
              <a:rPr lang="en-GB" smtClean="0"/>
              <a:t>‹#›</a:t>
            </a:fld>
            <a:endParaRPr lang="en-GB"/>
          </a:p>
        </p:txBody>
      </p:sp>
    </p:spTree>
    <p:extLst>
      <p:ext uri="{BB962C8B-B14F-4D97-AF65-F5344CB8AC3E}">
        <p14:creationId xmlns:p14="http://schemas.microsoft.com/office/powerpoint/2010/main" val="3369940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B797408-2294-4736-8F03-45D3C5FA3904}" type="datetimeFigureOut">
              <a:rPr lang="en-GB" smtClean="0"/>
              <a:t>25/07/2022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BED1BB-4717-488E-9A92-B9B59BE07A72}" type="slidenum">
              <a:rPr lang="en-GB" smtClean="0"/>
              <a:t>‹#›</a:t>
            </a:fld>
            <a:endParaRPr lang="en-GB"/>
          </a:p>
        </p:txBody>
      </p:sp>
    </p:spTree>
    <p:extLst>
      <p:ext uri="{BB962C8B-B14F-4D97-AF65-F5344CB8AC3E}">
        <p14:creationId xmlns:p14="http://schemas.microsoft.com/office/powerpoint/2010/main" val="2269818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B797408-2294-4736-8F03-45D3C5FA3904}" type="datetimeFigureOut">
              <a:rPr lang="en-GB" smtClean="0"/>
              <a:t>25/07/2022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BED1BB-4717-488E-9A92-B9B59BE07A72}" type="slidenum">
              <a:rPr lang="en-GB" smtClean="0"/>
              <a:t>‹#›</a:t>
            </a:fld>
            <a:endParaRPr lang="en-GB"/>
          </a:p>
        </p:txBody>
      </p:sp>
    </p:spTree>
    <p:extLst>
      <p:ext uri="{BB962C8B-B14F-4D97-AF65-F5344CB8AC3E}">
        <p14:creationId xmlns:p14="http://schemas.microsoft.com/office/powerpoint/2010/main" val="424216226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2420888"/>
            <a:ext cx="7344820"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7906848"/>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400" b="1" dirty="0">
                <a:latin typeface="+mj-lt"/>
              </a:rPr>
              <a:t>Any Questions</a:t>
            </a:r>
          </a:p>
        </p:txBody>
      </p:sp>
      <p:sp>
        <p:nvSpPr>
          <p:cNvPr id="3" name="Content Placeholder 2"/>
          <p:cNvSpPr>
            <a:spLocks noGrp="1"/>
          </p:cNvSpPr>
          <p:nvPr>
            <p:ph idx="1"/>
          </p:nvPr>
        </p:nvSpPr>
        <p:spPr/>
        <p:txBody>
          <a:bodyPr>
            <a:normAutofit/>
          </a:bodyPr>
          <a:lstStyle/>
          <a:p>
            <a:pPr marL="0" indent="0">
              <a:buNone/>
            </a:pPr>
            <a:endParaRPr lang="en-GB" sz="2600" dirty="0"/>
          </a:p>
          <a:p>
            <a:pPr marL="0" indent="0">
              <a:buNone/>
            </a:pPr>
            <a:r>
              <a:rPr lang="en-GB" sz="2600" dirty="0"/>
              <a:t>Any questions before we log on </a:t>
            </a:r>
          </a:p>
          <a:p>
            <a:pPr marL="0" indent="0">
              <a:buNone/>
            </a:pPr>
            <a:r>
              <a:rPr lang="en-GB" sz="2600" dirty="0"/>
              <a:t>and have a look at an online </a:t>
            </a:r>
          </a:p>
          <a:p>
            <a:pPr marL="0" indent="0">
              <a:buNone/>
            </a:pPr>
            <a:r>
              <a:rPr lang="en-GB" sz="2600" dirty="0"/>
              <a:t>learning journey?</a:t>
            </a:r>
          </a:p>
          <a:p>
            <a:endParaRPr lang="en-GB" sz="2600" dirty="0"/>
          </a:p>
        </p:txBody>
      </p:sp>
    </p:spTree>
    <p:extLst>
      <p:ext uri="{BB962C8B-B14F-4D97-AF65-F5344CB8AC3E}">
        <p14:creationId xmlns:p14="http://schemas.microsoft.com/office/powerpoint/2010/main" val="1798077879"/>
      </p:ext>
    </p:extLst>
  </p:cSld>
  <p:clrMapOvr>
    <a:overrideClrMapping bg1="lt1" tx1="dk1" bg2="lt2" tx2="dk2" accent1="accent1" accent2="accent2" accent3="accent3" accent4="accent4" accent5="accent5" accent6="accent6" hlink="hlink" folHlink="folHlink"/>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55576" y="332656"/>
            <a:ext cx="7886700" cy="1325563"/>
          </a:xfrm>
        </p:spPr>
        <p:txBody>
          <a:bodyPr>
            <a:normAutofit/>
          </a:bodyPr>
          <a:lstStyle/>
          <a:p>
            <a:pPr algn="l"/>
            <a:r>
              <a:rPr lang="en-GB" sz="4400" b="1" dirty="0">
                <a:latin typeface="+mj-lt"/>
              </a:rPr>
              <a:t>Introduction to Tapestry</a:t>
            </a:r>
          </a:p>
        </p:txBody>
      </p:sp>
      <p:sp>
        <p:nvSpPr>
          <p:cNvPr id="3" name="Content Placeholder 2"/>
          <p:cNvSpPr>
            <a:spLocks noGrp="1"/>
          </p:cNvSpPr>
          <p:nvPr>
            <p:ph idx="1"/>
          </p:nvPr>
        </p:nvSpPr>
        <p:spPr>
          <a:xfrm>
            <a:off x="683568" y="1484784"/>
            <a:ext cx="7886700" cy="4908203"/>
          </a:xfrm>
        </p:spPr>
        <p:txBody>
          <a:bodyPr>
            <a:noAutofit/>
          </a:bodyPr>
          <a:lstStyle/>
          <a:p>
            <a:pPr>
              <a:lnSpc>
                <a:spcPct val="150000"/>
              </a:lnSpc>
              <a:buSzPct val="65000"/>
            </a:pPr>
            <a:r>
              <a:rPr lang="en-GB" sz="2800" dirty="0"/>
              <a:t>What is Tapestry ?</a:t>
            </a:r>
          </a:p>
          <a:p>
            <a:pPr>
              <a:lnSpc>
                <a:spcPct val="150000"/>
              </a:lnSpc>
              <a:buSzPct val="65000"/>
            </a:pPr>
            <a:r>
              <a:rPr lang="en-GB" sz="2800" dirty="0"/>
              <a:t>How will we use it?</a:t>
            </a:r>
          </a:p>
          <a:p>
            <a:pPr>
              <a:lnSpc>
                <a:spcPct val="150000"/>
              </a:lnSpc>
              <a:buSzPct val="65000"/>
            </a:pPr>
            <a:r>
              <a:rPr lang="en-GB" sz="2800" dirty="0"/>
              <a:t>The Advantages of Tapestry</a:t>
            </a:r>
          </a:p>
          <a:p>
            <a:pPr>
              <a:lnSpc>
                <a:spcPct val="150000"/>
              </a:lnSpc>
              <a:buSzPct val="65000"/>
            </a:pPr>
            <a:r>
              <a:rPr lang="en-GB" sz="2800" dirty="0"/>
              <a:t>Parent/Carer Contribution</a:t>
            </a:r>
          </a:p>
          <a:p>
            <a:pPr>
              <a:lnSpc>
                <a:spcPct val="150000"/>
              </a:lnSpc>
              <a:buSzPct val="65000"/>
            </a:pPr>
            <a:r>
              <a:rPr lang="en-GB" sz="2800" dirty="0"/>
              <a:t>Safe Usage</a:t>
            </a:r>
          </a:p>
          <a:p>
            <a:pPr>
              <a:lnSpc>
                <a:spcPct val="150000"/>
              </a:lnSpc>
              <a:buSzPct val="65000"/>
            </a:pPr>
            <a:r>
              <a:rPr lang="en-GB" sz="2800" dirty="0"/>
              <a:t>Parent/Carer Account</a:t>
            </a:r>
          </a:p>
        </p:txBody>
      </p:sp>
    </p:spTree>
    <p:extLst>
      <p:ext uri="{BB962C8B-B14F-4D97-AF65-F5344CB8AC3E}">
        <p14:creationId xmlns:p14="http://schemas.microsoft.com/office/powerpoint/2010/main" val="1575330868"/>
      </p:ext>
    </p:extLst>
  </p:cSld>
  <p:clrMapOvr>
    <a:overrideClrMapping bg1="lt1" tx1="dk1" bg2="lt2" tx2="dk2" accent1="accent1" accent2="accent2" accent3="accent3" accent4="accent4" accent5="accent5" accent6="accent6" hlink="hlink" folHlink="folHlink"/>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400" b="1" dirty="0">
                <a:latin typeface="+mj-lt"/>
              </a:rPr>
              <a:t>What is Tapestry?</a:t>
            </a:r>
          </a:p>
        </p:txBody>
      </p:sp>
      <p:sp>
        <p:nvSpPr>
          <p:cNvPr id="3" name="Content Placeholder 2"/>
          <p:cNvSpPr>
            <a:spLocks noGrp="1"/>
          </p:cNvSpPr>
          <p:nvPr>
            <p:ph idx="1"/>
          </p:nvPr>
        </p:nvSpPr>
        <p:spPr>
          <a:xfrm flipV="1">
            <a:off x="8460432" y="6154763"/>
            <a:ext cx="334380" cy="45719"/>
          </a:xfrm>
        </p:spPr>
        <p:txBody>
          <a:bodyPr>
            <a:normAutofit fontScale="25000" lnSpcReduction="20000"/>
          </a:bodyPr>
          <a:lstStyle/>
          <a:p>
            <a:pPr marL="0" indent="0">
              <a:buNone/>
            </a:pPr>
            <a:endParaRPr lang="en-GB" dirty="0"/>
          </a:p>
        </p:txBody>
      </p:sp>
      <p:sp>
        <p:nvSpPr>
          <p:cNvPr id="5" name="Rectangle 4"/>
          <p:cNvSpPr/>
          <p:nvPr/>
        </p:nvSpPr>
        <p:spPr>
          <a:xfrm>
            <a:off x="683568" y="1628800"/>
            <a:ext cx="7416824" cy="2616101"/>
          </a:xfrm>
          <a:prstGeom prst="rect">
            <a:avLst/>
          </a:prstGeom>
        </p:spPr>
        <p:txBody>
          <a:bodyPr wrap="square">
            <a:spAutoFit/>
          </a:bodyPr>
          <a:lstStyle/>
          <a:p>
            <a:pPr>
              <a:buSzPct val="65000"/>
            </a:pPr>
            <a:endParaRPr lang="en-GB" sz="2400" dirty="0">
              <a:solidFill>
                <a:schemeClr val="tx1">
                  <a:lumMod val="50000"/>
                  <a:lumOff val="50000"/>
                </a:schemeClr>
              </a:solidFill>
              <a:latin typeface="+mj-lt"/>
            </a:endParaRPr>
          </a:p>
          <a:p>
            <a:pPr marL="342900" indent="-342900">
              <a:buSzPct val="65000"/>
              <a:buFont typeface="Arial" panose="020B0604020202020204" pitchFamily="34" charset="0"/>
              <a:buChar char="•"/>
            </a:pPr>
            <a:r>
              <a:rPr lang="en-GB" sz="2800" dirty="0"/>
              <a:t>   Tapestry is an on-line system.</a:t>
            </a:r>
          </a:p>
          <a:p>
            <a:pPr>
              <a:buSzPct val="65000"/>
            </a:pPr>
            <a:endParaRPr lang="en-GB" sz="2800" dirty="0"/>
          </a:p>
          <a:p>
            <a:pPr marL="571500" indent="-571500">
              <a:buSzPct val="65000"/>
              <a:buFont typeface="Arial" panose="020B0604020202020204" pitchFamily="34" charset="0"/>
              <a:buChar char="•"/>
            </a:pPr>
            <a:r>
              <a:rPr lang="en-GB" sz="2800" dirty="0"/>
              <a:t>It allows us to create an individual Learning Journey for every child in Nursery.</a:t>
            </a:r>
          </a:p>
          <a:p>
            <a:pPr>
              <a:buSzPct val="65000"/>
            </a:pPr>
            <a:endParaRPr lang="en-GB" sz="2800" dirty="0"/>
          </a:p>
        </p:txBody>
      </p:sp>
    </p:spTree>
    <p:extLst>
      <p:ext uri="{BB962C8B-B14F-4D97-AF65-F5344CB8AC3E}">
        <p14:creationId xmlns:p14="http://schemas.microsoft.com/office/powerpoint/2010/main" val="3495149647"/>
      </p:ext>
    </p:extLst>
  </p:cSld>
  <p:clrMapOvr>
    <a:overrideClrMapping bg1="lt1" tx1="dk1" bg2="lt2" tx2="dk2" accent1="accent1" accent2="accent2" accent3="accent3" accent4="accent4" accent5="accent5" accent6="accent6" hlink="hlink" folHlink="folHlink"/>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400" b="1" dirty="0">
                <a:latin typeface="+mj-lt"/>
              </a:rPr>
              <a:t>How do we use it?</a:t>
            </a:r>
          </a:p>
        </p:txBody>
      </p:sp>
      <p:sp>
        <p:nvSpPr>
          <p:cNvPr id="3" name="Content Placeholder 2"/>
          <p:cNvSpPr>
            <a:spLocks noGrp="1"/>
          </p:cNvSpPr>
          <p:nvPr>
            <p:ph idx="1"/>
          </p:nvPr>
        </p:nvSpPr>
        <p:spPr>
          <a:xfrm>
            <a:off x="467544" y="1639341"/>
            <a:ext cx="8229600" cy="4525963"/>
          </a:xfrm>
        </p:spPr>
        <p:txBody>
          <a:bodyPr>
            <a:normAutofit/>
          </a:bodyPr>
          <a:lstStyle/>
          <a:p>
            <a:r>
              <a:rPr lang="en-GB" sz="2800" dirty="0"/>
              <a:t>In school we are constantly observing and assessing the children</a:t>
            </a:r>
          </a:p>
          <a:p>
            <a:endParaRPr lang="en-GB" sz="2800" dirty="0"/>
          </a:p>
          <a:p>
            <a:r>
              <a:rPr lang="en-GB" sz="2800" dirty="0"/>
              <a:t>We take photographs and videos as evidence of the children’s experiences and achievements</a:t>
            </a:r>
          </a:p>
          <a:p>
            <a:endParaRPr lang="en-GB" sz="2800" dirty="0"/>
          </a:p>
          <a:p>
            <a:r>
              <a:rPr lang="en-GB" sz="2800" dirty="0"/>
              <a:t>We can assess and monitor your child's progress and highlight any areas for development</a:t>
            </a:r>
          </a:p>
        </p:txBody>
      </p:sp>
    </p:spTree>
    <p:extLst>
      <p:ext uri="{BB962C8B-B14F-4D97-AF65-F5344CB8AC3E}">
        <p14:creationId xmlns:p14="http://schemas.microsoft.com/office/powerpoint/2010/main" val="4019294152"/>
      </p:ext>
    </p:extLst>
  </p:cSld>
  <p:clrMapOvr>
    <a:overrideClrMapping bg1="lt1" tx1="dk1" bg2="lt2" tx2="dk2" accent1="accent1" accent2="accent2" accent3="accent3" accent4="accent4" accent5="accent5" accent6="accent6" hlink="hlink" folHlink="folHlink"/>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400" b="1" dirty="0">
                <a:latin typeface="+mj-lt"/>
              </a:rPr>
              <a:t>The Advantages of Tapestry</a:t>
            </a:r>
          </a:p>
        </p:txBody>
      </p:sp>
      <p:sp>
        <p:nvSpPr>
          <p:cNvPr id="3" name="Content Placeholder 2"/>
          <p:cNvSpPr>
            <a:spLocks noGrp="1"/>
          </p:cNvSpPr>
          <p:nvPr>
            <p:ph idx="1"/>
          </p:nvPr>
        </p:nvSpPr>
        <p:spPr/>
        <p:txBody>
          <a:bodyPr>
            <a:normAutofit/>
          </a:bodyPr>
          <a:lstStyle/>
          <a:p>
            <a:r>
              <a:rPr lang="en-GB" sz="2800" dirty="0"/>
              <a:t>Tapestry tools allow us to monitor the coverage of all areas of the Curriculum</a:t>
            </a:r>
          </a:p>
          <a:p>
            <a:pPr marL="0" indent="0">
              <a:buNone/>
            </a:pPr>
            <a:endParaRPr lang="en-GB" sz="2800" dirty="0"/>
          </a:p>
          <a:p>
            <a:r>
              <a:rPr lang="en-GB" sz="2800" dirty="0"/>
              <a:t>Tapestry allows us to keep video evidence of the children</a:t>
            </a:r>
          </a:p>
          <a:p>
            <a:endParaRPr lang="en-GB" sz="2800" dirty="0"/>
          </a:p>
          <a:p>
            <a:r>
              <a:rPr lang="en-GB" sz="2800" dirty="0"/>
              <a:t>Tapestry has the facility to email parents whenever a new observation is added to their child’s Learning Journey</a:t>
            </a:r>
          </a:p>
          <a:p>
            <a:pPr marL="0" indent="0">
              <a:buNone/>
            </a:pPr>
            <a:endParaRPr lang="en-GB" sz="2800" dirty="0"/>
          </a:p>
          <a:p>
            <a:pPr marL="0" indent="0">
              <a:buNone/>
            </a:pPr>
            <a:endParaRPr lang="en-GB" sz="2800" dirty="0"/>
          </a:p>
        </p:txBody>
      </p:sp>
    </p:spTree>
    <p:extLst>
      <p:ext uri="{BB962C8B-B14F-4D97-AF65-F5344CB8AC3E}">
        <p14:creationId xmlns:p14="http://schemas.microsoft.com/office/powerpoint/2010/main" val="4178814039"/>
      </p:ext>
    </p:extLst>
  </p:cSld>
  <p:clrMapOvr>
    <a:overrideClrMapping bg1="lt1" tx1="dk1" bg2="lt2" tx2="dk2" accent1="accent1" accent2="accent2" accent3="accent3" accent4="accent4" accent5="accent5" accent6="accent6" hlink="hlink" folHlink="folHlink"/>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400" b="1" dirty="0">
                <a:latin typeface="+mj-lt"/>
              </a:rPr>
              <a:t>The Advantages of Tapestry</a:t>
            </a:r>
          </a:p>
        </p:txBody>
      </p:sp>
      <p:sp>
        <p:nvSpPr>
          <p:cNvPr id="3" name="Content Placeholder 2"/>
          <p:cNvSpPr>
            <a:spLocks noGrp="1"/>
          </p:cNvSpPr>
          <p:nvPr>
            <p:ph idx="1"/>
          </p:nvPr>
        </p:nvSpPr>
        <p:spPr/>
        <p:txBody>
          <a:bodyPr/>
          <a:lstStyle/>
          <a:p>
            <a:pPr marL="0" indent="0">
              <a:buNone/>
            </a:pPr>
            <a:endParaRPr lang="en-GB" dirty="0"/>
          </a:p>
          <a:p>
            <a:r>
              <a:rPr lang="en-GB" sz="2800" dirty="0"/>
              <a:t>Parents/Carers have access 24/7 to their child’s Learning Journey</a:t>
            </a:r>
          </a:p>
          <a:p>
            <a:pPr marL="0" indent="0">
              <a:buNone/>
            </a:pPr>
            <a:endParaRPr lang="en-GB" sz="2800" dirty="0"/>
          </a:p>
          <a:p>
            <a:r>
              <a:rPr lang="en-GB" sz="2800" dirty="0"/>
              <a:t>Parent/Carers can add their own observations to share progress and milestones achieved at home</a:t>
            </a:r>
            <a:endParaRPr lang="en-GB" dirty="0"/>
          </a:p>
        </p:txBody>
      </p:sp>
    </p:spTree>
    <p:extLst>
      <p:ext uri="{BB962C8B-B14F-4D97-AF65-F5344CB8AC3E}">
        <p14:creationId xmlns:p14="http://schemas.microsoft.com/office/powerpoint/2010/main" val="3272121292"/>
      </p:ext>
    </p:extLst>
  </p:cSld>
  <p:clrMapOvr>
    <a:overrideClrMapping bg1="lt1" tx1="dk1" bg2="lt2" tx2="dk2" accent1="accent1" accent2="accent2" accent3="accent3" accent4="accent4" accent5="accent5" accent6="accent6" hlink="hlink" folHlink="folHlink"/>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400" b="1" dirty="0">
                <a:latin typeface="+mj-lt"/>
              </a:rPr>
              <a:t>Parent/Carer Contribution</a:t>
            </a:r>
          </a:p>
        </p:txBody>
      </p:sp>
      <p:sp>
        <p:nvSpPr>
          <p:cNvPr id="3" name="Content Placeholder 2"/>
          <p:cNvSpPr>
            <a:spLocks noGrp="1"/>
          </p:cNvSpPr>
          <p:nvPr>
            <p:ph idx="1"/>
          </p:nvPr>
        </p:nvSpPr>
        <p:spPr>
          <a:xfrm>
            <a:off x="8532440" y="6080444"/>
            <a:ext cx="154360" cy="45719"/>
          </a:xfrm>
        </p:spPr>
        <p:txBody>
          <a:bodyPr>
            <a:normAutofit fontScale="25000" lnSpcReduction="20000"/>
          </a:bodyPr>
          <a:lstStyle/>
          <a:p>
            <a:endParaRPr lang="en-GB" dirty="0"/>
          </a:p>
        </p:txBody>
      </p:sp>
      <p:sp>
        <p:nvSpPr>
          <p:cNvPr id="5" name="Rectangle 4"/>
          <p:cNvSpPr/>
          <p:nvPr/>
        </p:nvSpPr>
        <p:spPr>
          <a:xfrm>
            <a:off x="683568" y="1628798"/>
            <a:ext cx="8064896" cy="4093428"/>
          </a:xfrm>
          <a:prstGeom prst="rect">
            <a:avLst/>
          </a:prstGeom>
        </p:spPr>
        <p:txBody>
          <a:bodyPr wrap="square">
            <a:spAutoFit/>
          </a:bodyPr>
          <a:lstStyle/>
          <a:p>
            <a:pPr marL="342900" indent="-342900">
              <a:buFont typeface="Arial" panose="020B0604020202020204" pitchFamily="34" charset="0"/>
              <a:buChar char="•"/>
            </a:pPr>
            <a:r>
              <a:rPr lang="en-GB" sz="2600" dirty="0"/>
              <a:t>We welcome you to comment on your child’s Learning Journal </a:t>
            </a:r>
          </a:p>
          <a:p>
            <a:pPr marL="342900" indent="-342900">
              <a:buFont typeface="Arial" panose="020B0604020202020204" pitchFamily="34" charset="0"/>
              <a:buChar char="•"/>
            </a:pPr>
            <a:endParaRPr lang="en-GB" sz="2600" dirty="0"/>
          </a:p>
          <a:p>
            <a:pPr marL="342900" indent="-342900">
              <a:buFont typeface="Arial" panose="020B0604020202020204" pitchFamily="34" charset="0"/>
              <a:buChar char="•"/>
            </a:pPr>
            <a:r>
              <a:rPr lang="en-GB" sz="2600" dirty="0"/>
              <a:t>You could add your own observations of your child when you notice them doing things at home</a:t>
            </a:r>
          </a:p>
          <a:p>
            <a:endParaRPr lang="en-GB" sz="2600" dirty="0"/>
          </a:p>
          <a:p>
            <a:pPr marL="342900" indent="-342900">
              <a:buFont typeface="Arial" panose="020B0604020202020204" pitchFamily="34" charset="0"/>
              <a:buChar char="•"/>
            </a:pPr>
            <a:r>
              <a:rPr lang="en-GB" sz="2600" dirty="0"/>
              <a:t>This does come with the responsibility of using the system securely</a:t>
            </a:r>
          </a:p>
          <a:p>
            <a:pPr marL="342900" indent="-342900">
              <a:buFont typeface="Arial" panose="020B0604020202020204" pitchFamily="34" charset="0"/>
              <a:buChar char="•"/>
            </a:pPr>
            <a:endParaRPr lang="en-GB" sz="2600" dirty="0"/>
          </a:p>
          <a:p>
            <a:pPr marL="342900" indent="-342900">
              <a:buFont typeface="Arial" panose="020B0604020202020204" pitchFamily="34" charset="0"/>
              <a:buChar char="•"/>
            </a:pPr>
            <a:endParaRPr lang="en-GB" sz="2600" dirty="0">
              <a:solidFill>
                <a:schemeClr val="tx1">
                  <a:lumMod val="50000"/>
                  <a:lumOff val="50000"/>
                </a:schemeClr>
              </a:solidFill>
              <a:latin typeface="+mj-lt"/>
            </a:endParaRPr>
          </a:p>
        </p:txBody>
      </p:sp>
    </p:spTree>
    <p:extLst>
      <p:ext uri="{BB962C8B-B14F-4D97-AF65-F5344CB8AC3E}">
        <p14:creationId xmlns:p14="http://schemas.microsoft.com/office/powerpoint/2010/main" val="1083445786"/>
      </p:ext>
    </p:extLst>
  </p:cSld>
  <p:clrMapOvr>
    <a:overrideClrMapping bg1="lt1" tx1="dk1" bg2="lt2" tx2="dk2" accent1="accent1" accent2="accent2" accent3="accent3" accent4="accent4" accent5="accent5" accent6="accent6" hlink="hlink" folHlink="folHlink"/>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08489"/>
            <a:ext cx="7886700" cy="1325563"/>
          </a:xfrm>
        </p:spPr>
        <p:txBody>
          <a:bodyPr>
            <a:normAutofit/>
          </a:bodyPr>
          <a:lstStyle/>
          <a:p>
            <a:pPr algn="l"/>
            <a:r>
              <a:rPr lang="en-GB" sz="4400" b="1" dirty="0">
                <a:latin typeface="+mj-lt"/>
              </a:rPr>
              <a:t>Safe Usage</a:t>
            </a:r>
          </a:p>
        </p:txBody>
      </p:sp>
      <p:sp>
        <p:nvSpPr>
          <p:cNvPr id="3" name="Content Placeholder 2"/>
          <p:cNvSpPr>
            <a:spLocks noGrp="1"/>
          </p:cNvSpPr>
          <p:nvPr>
            <p:ph idx="1"/>
          </p:nvPr>
        </p:nvSpPr>
        <p:spPr>
          <a:xfrm>
            <a:off x="611560" y="1556792"/>
            <a:ext cx="7886700" cy="4620171"/>
          </a:xfrm>
        </p:spPr>
        <p:txBody>
          <a:bodyPr>
            <a:normAutofit/>
          </a:bodyPr>
          <a:lstStyle/>
          <a:p>
            <a:r>
              <a:rPr lang="en-GB" sz="2600" dirty="0"/>
              <a:t>No information from Tapestry can be shared with other people without the explicit consent of the parents or carers of those children who may be included.</a:t>
            </a:r>
          </a:p>
          <a:p>
            <a:pPr marL="0" indent="0">
              <a:spcBef>
                <a:spcPts val="600"/>
              </a:spcBef>
              <a:buNone/>
            </a:pPr>
            <a:endParaRPr lang="en-GB" sz="1400" dirty="0"/>
          </a:p>
          <a:p>
            <a:r>
              <a:rPr lang="en-GB" sz="2600" dirty="0"/>
              <a:t>Photographs or videos from Tapestry cannot be posted on a social networking site or displayed in a public place. </a:t>
            </a:r>
          </a:p>
          <a:p>
            <a:pPr marL="0" indent="0">
              <a:buNone/>
            </a:pPr>
            <a:endParaRPr lang="en-GB" sz="1400" dirty="0"/>
          </a:p>
          <a:p>
            <a:r>
              <a:rPr lang="en-GB" sz="2600" dirty="0"/>
              <a:t>Misuse of Tapestry or adding inappropriate comments will result in your parent account being withdrawn immediately.</a:t>
            </a:r>
          </a:p>
          <a:p>
            <a:pPr marL="0" indent="0">
              <a:buNone/>
            </a:pPr>
            <a:endParaRPr lang="en-GB" sz="2600" dirty="0"/>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2" y="5528526"/>
            <a:ext cx="2330003" cy="4568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625712"/>
      </p:ext>
    </p:extLst>
  </p:cSld>
  <p:clrMapOvr>
    <a:overrideClrMapping bg1="lt1" tx1="dk1" bg2="lt2" tx2="dk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400" b="1" dirty="0">
                <a:latin typeface="+mj-lt"/>
              </a:rPr>
              <a:t>Parent/Carer Account</a:t>
            </a:r>
          </a:p>
        </p:txBody>
      </p:sp>
      <p:sp>
        <p:nvSpPr>
          <p:cNvPr id="3" name="Content Placeholder 2"/>
          <p:cNvSpPr>
            <a:spLocks noGrp="1"/>
          </p:cNvSpPr>
          <p:nvPr>
            <p:ph idx="1"/>
          </p:nvPr>
        </p:nvSpPr>
        <p:spPr/>
        <p:txBody>
          <a:bodyPr>
            <a:normAutofit/>
          </a:bodyPr>
          <a:lstStyle/>
          <a:p>
            <a:r>
              <a:rPr lang="en-GB" sz="2600" dirty="0"/>
              <a:t>We have set up accounts for all parents/carers who have given us up-to-date email addresses</a:t>
            </a:r>
          </a:p>
          <a:p>
            <a:endParaRPr lang="en-GB" sz="2600" dirty="0"/>
          </a:p>
          <a:p>
            <a:r>
              <a:rPr lang="en-GB" sz="2600" dirty="0"/>
              <a:t>The accounts are password protected – We advise this password should be changed the first time you log in to the account</a:t>
            </a:r>
          </a:p>
          <a:p>
            <a:endParaRPr lang="en-GB" sz="2600" dirty="0"/>
          </a:p>
          <a:p>
            <a:r>
              <a:rPr lang="en-GB" sz="2600" dirty="0"/>
              <a:t>We will issue your username and password on receipt of the completed  signed Tapestry </a:t>
            </a:r>
            <a:r>
              <a:rPr lang="en-GB" sz="2600" dirty="0" err="1"/>
              <a:t>guidlines</a:t>
            </a:r>
            <a:r>
              <a:rPr lang="en-GB" sz="2600" dirty="0"/>
              <a:t> form.</a:t>
            </a:r>
          </a:p>
        </p:txBody>
      </p:sp>
    </p:spTree>
    <p:extLst>
      <p:ext uri="{BB962C8B-B14F-4D97-AF65-F5344CB8AC3E}">
        <p14:creationId xmlns:p14="http://schemas.microsoft.com/office/powerpoint/2010/main" val="3878488223"/>
      </p:ext>
    </p:extLst>
  </p:cSld>
  <p:clrMapOvr>
    <a:overrideClrMapping bg1="lt1" tx1="dk1" bg2="lt2" tx2="dk2" accent1="accent1" accent2="accent2" accent3="accent3" accent4="accent4" accent5="accent5" accent6="accent6" hlink="hlink" folHlink="folHlink"/>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543</TotalTime>
  <Words>1131</Words>
  <Application>Microsoft Office PowerPoint</Application>
  <PresentationFormat>On-screen Show (4:3)</PresentationFormat>
  <Paragraphs>126</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Introduction to Tapestry</vt:lpstr>
      <vt:lpstr>What is Tapestry?</vt:lpstr>
      <vt:lpstr>How do we use it?</vt:lpstr>
      <vt:lpstr>The Advantages of Tapestry</vt:lpstr>
      <vt:lpstr>The Advantages of Tapestry</vt:lpstr>
      <vt:lpstr>Parent/Carer Contribution</vt:lpstr>
      <vt:lpstr>Safe Usage</vt:lpstr>
      <vt:lpstr>Parent/Carer Account</vt:lpstr>
      <vt:lpstr>Any Questions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Dorchester Community Nursery School</dc:title>
  <dc:creator>Fiona</dc:creator>
  <cp:lastModifiedBy>Head</cp:lastModifiedBy>
  <cp:revision>40</cp:revision>
  <cp:lastPrinted>2015-05-15T09:15:17Z</cp:lastPrinted>
  <dcterms:created xsi:type="dcterms:W3CDTF">2015-04-30T10:08:37Z</dcterms:created>
  <dcterms:modified xsi:type="dcterms:W3CDTF">2022-07-25T17:46:34Z</dcterms:modified>
</cp:coreProperties>
</file>