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gEy8rGDtFGPFh00yn4t0quOlSr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regular.fntdata"/><Relationship Id="rId25" Type="http://schemas.openxmlformats.org/officeDocument/2006/relationships/slide" Target="slides/slide21.xml"/><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New uniform to be rolled out next year (if parents ask)</a:t>
            </a:r>
            <a:endParaRPr/>
          </a:p>
        </p:txBody>
      </p:sp>
      <p:sp>
        <p:nvSpPr>
          <p:cNvPr id="193" name="Google Shape;19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Children come into school in their PE kits rather than leaving them in school</a:t>
            </a:r>
            <a:endParaRPr/>
          </a:p>
        </p:txBody>
      </p:sp>
      <p:sp>
        <p:nvSpPr>
          <p:cNvPr id="213" name="Google Shape;21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As with medication let the office know so we can confirm whether we can administer it.</a:t>
            </a:r>
            <a:endParaRPr/>
          </a:p>
        </p:txBody>
      </p:sp>
      <p:sp>
        <p:nvSpPr>
          <p:cNvPr id="234" name="Google Shape;23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1. Phonics screening is a statutory requirement, the check in relaxed for children. Have example previous paper jic If chn receive a low grade they will need to retake which we well further support them with.</a:t>
            </a:r>
            <a:endParaRPr/>
          </a:p>
        </p:txBody>
      </p:sp>
      <p:sp>
        <p:nvSpPr>
          <p:cNvPr id="169" name="Google Shape;16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2. Bug club reading is homework and will support the children in their phonics. We assign books everyday focused on the phonics sound they learnt in phonics today.</a:t>
            </a:r>
            <a:endParaRPr/>
          </a:p>
          <a:p>
            <a:pPr indent="0" lvl="0" marL="0" rtl="0" algn="l">
              <a:lnSpc>
                <a:spcPct val="100000"/>
              </a:lnSpc>
              <a:spcBef>
                <a:spcPts val="0"/>
              </a:spcBef>
              <a:spcAft>
                <a:spcPts val="0"/>
              </a:spcAft>
              <a:buSzPts val="1100"/>
              <a:buNone/>
            </a:pPr>
            <a:r>
              <a:rPr lang="en-GB"/>
              <a:t>3. It’s really important that children have regular access to either a computer or tablet as bug club isn’t efficient on a phone. (If parents bring up tech/wifi issues explain you will pass this on to the leadership team to explore.</a:t>
            </a:r>
            <a:endParaRPr/>
          </a:p>
        </p:txBody>
      </p:sp>
      <p:sp>
        <p:nvSpPr>
          <p:cNvPr id="176" name="Google Shape;17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1"/>
          <p:cNvSpPr/>
          <p:nvPr>
            <p:ph idx="2" type="pic"/>
          </p:nvPr>
        </p:nvSpPr>
        <p:spPr>
          <a:xfrm>
            <a:off x="5183188" y="987425"/>
            <a:ext cx="6172200" cy="4873625"/>
          </a:xfrm>
          <a:prstGeom prst="rect">
            <a:avLst/>
          </a:prstGeom>
          <a:noFill/>
          <a:ln>
            <a:noFill/>
          </a:ln>
        </p:spPr>
      </p:sp>
      <p:sp>
        <p:nvSpPr>
          <p:cNvPr id="64" name="Google Shape;64;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0" Type="http://schemas.openxmlformats.org/officeDocument/2006/relationships/image" Target="../media/image45.jp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2.jpg"/><Relationship Id="rId4" Type="http://schemas.openxmlformats.org/officeDocument/2006/relationships/image" Target="../media/image38.jpg"/><Relationship Id="rId9" Type="http://schemas.openxmlformats.org/officeDocument/2006/relationships/image" Target="../media/image41.jpg"/><Relationship Id="rId5" Type="http://schemas.openxmlformats.org/officeDocument/2006/relationships/image" Target="../media/image36.jpg"/><Relationship Id="rId6" Type="http://schemas.openxmlformats.org/officeDocument/2006/relationships/image" Target="../media/image49.jpg"/><Relationship Id="rId7" Type="http://schemas.openxmlformats.org/officeDocument/2006/relationships/image" Target="../media/image44.jpg"/><Relationship Id="rId8" Type="http://schemas.openxmlformats.org/officeDocument/2006/relationships/image" Target="../media/image4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43.jpg"/><Relationship Id="rId5" Type="http://schemas.openxmlformats.org/officeDocument/2006/relationships/image" Target="../media/image40.jpg"/><Relationship Id="rId6" Type="http://schemas.openxmlformats.org/officeDocument/2006/relationships/image" Target="../media/image50.jpg"/><Relationship Id="rId7" Type="http://schemas.openxmlformats.org/officeDocument/2006/relationships/image" Target="../media/image5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1.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thinkuknow.co.uk/" TargetMode="External"/><Relationship Id="rId4" Type="http://schemas.openxmlformats.org/officeDocument/2006/relationships/hyperlink" Target="https://www.nspcc.org.uk/keeping-children-safe/online-safe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8.png"/><Relationship Id="rId4" Type="http://schemas.openxmlformats.org/officeDocument/2006/relationships/image" Target="../media/image52.png"/><Relationship Id="rId5"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4.png"/><Relationship Id="rId10" Type="http://schemas.openxmlformats.org/officeDocument/2006/relationships/image" Target="../media/image3.jpg"/><Relationship Id="rId9"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barnfieldschool.co.u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1.png"/><Relationship Id="rId13" Type="http://schemas.openxmlformats.org/officeDocument/2006/relationships/image" Target="../media/image28.png"/><Relationship Id="rId12"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5.jpg"/><Relationship Id="rId15" Type="http://schemas.openxmlformats.org/officeDocument/2006/relationships/image" Target="../media/image23.jpg"/><Relationship Id="rId14" Type="http://schemas.openxmlformats.org/officeDocument/2006/relationships/image" Target="../media/image26.jpg"/><Relationship Id="rId16" Type="http://schemas.openxmlformats.org/officeDocument/2006/relationships/image" Target="../media/image25.jpg"/><Relationship Id="rId5" Type="http://schemas.openxmlformats.org/officeDocument/2006/relationships/image" Target="../media/image9.jpg"/><Relationship Id="rId6" Type="http://schemas.openxmlformats.org/officeDocument/2006/relationships/image" Target="../media/image7.png"/><Relationship Id="rId7" Type="http://schemas.openxmlformats.org/officeDocument/2006/relationships/image" Target="../media/image20.jpg"/><Relationship Id="rId8"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1.jpg"/><Relationship Id="rId4" Type="http://schemas.openxmlformats.org/officeDocument/2006/relationships/image" Target="../media/image30.jpg"/><Relationship Id="rId5" Type="http://schemas.openxmlformats.org/officeDocument/2006/relationships/image" Target="../media/image33.jpg"/><Relationship Id="rId6" Type="http://schemas.openxmlformats.org/officeDocument/2006/relationships/image" Target="../media/image29.jpg"/><Relationship Id="rId7" Type="http://schemas.openxmlformats.org/officeDocument/2006/relationships/image" Target="../media/image32.jpg"/><Relationship Id="rId8" Type="http://schemas.openxmlformats.org/officeDocument/2006/relationships/image" Target="../media/image5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2470"/>
            <a:ext cx="11990476" cy="1180952"/>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3061252" y="2390904"/>
            <a:ext cx="5477639" cy="2162477"/>
          </a:xfrm>
          <a:prstGeom prst="rect">
            <a:avLst/>
          </a:prstGeom>
          <a:noFill/>
          <a:ln>
            <a:noFill/>
          </a:ln>
        </p:spPr>
      </p:pic>
      <p:sp>
        <p:nvSpPr>
          <p:cNvPr id="86" name="Google Shape;86;p1"/>
          <p:cNvSpPr txBox="1"/>
          <p:nvPr>
            <p:ph idx="1" type="subTitle"/>
          </p:nvPr>
        </p:nvSpPr>
        <p:spPr>
          <a:xfrm>
            <a:off x="1736035" y="5668529"/>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a:t> </a:t>
            </a:r>
            <a:endParaRPr/>
          </a:p>
        </p:txBody>
      </p:sp>
      <p:sp>
        <p:nvSpPr>
          <p:cNvPr id="87" name="Google Shape;87;p1"/>
          <p:cNvSpPr/>
          <p:nvPr/>
        </p:nvSpPr>
        <p:spPr>
          <a:xfrm>
            <a:off x="2719289" y="1467574"/>
            <a:ext cx="7368209"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GB" sz="5400" u="none" cap="none" strike="noStrike">
                <a:solidFill>
                  <a:schemeClr val="dk1"/>
                </a:solidFill>
                <a:latin typeface="Century Gothic"/>
                <a:ea typeface="Century Gothic"/>
                <a:cs typeface="Century Gothic"/>
                <a:sym typeface="Century Gothic"/>
              </a:rPr>
              <a:t>Welcome to Year 1</a:t>
            </a:r>
            <a:endParaRPr b="0" i="0" sz="5400" u="none" cap="none" strike="noStrike">
              <a:solidFill>
                <a:schemeClr val="dk1"/>
              </a:solidFill>
              <a:latin typeface="Century Gothic"/>
              <a:ea typeface="Century Gothic"/>
              <a:cs typeface="Century Gothic"/>
              <a:sym typeface="Century Gothic"/>
            </a:endParaRPr>
          </a:p>
        </p:txBody>
      </p:sp>
      <p:sp>
        <p:nvSpPr>
          <p:cNvPr id="88" name="Google Shape;88;p1"/>
          <p:cNvSpPr/>
          <p:nvPr/>
        </p:nvSpPr>
        <p:spPr>
          <a:xfrm>
            <a:off x="2486906" y="4745199"/>
            <a:ext cx="701666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GB" sz="5400" u="none" cap="none" strike="noStrike">
                <a:solidFill>
                  <a:schemeClr val="dk1"/>
                </a:solidFill>
                <a:latin typeface="Century Gothic"/>
                <a:ea typeface="Century Gothic"/>
                <a:cs typeface="Century Gothic"/>
                <a:sym typeface="Century Gothic"/>
              </a:rPr>
              <a:t>Parent Meeting 2022</a:t>
            </a:r>
            <a:endParaRPr b="0" i="0" sz="5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186" name="Shape 186"/>
        <p:cNvGrpSpPr/>
        <p:nvPr/>
      </p:nvGrpSpPr>
      <p:grpSpPr>
        <a:xfrm>
          <a:off x="0" y="0"/>
          <a:ext cx="0" cy="0"/>
          <a:chOff x="0" y="0"/>
          <a:chExt cx="0" cy="0"/>
        </a:xfrm>
      </p:grpSpPr>
      <p:sp>
        <p:nvSpPr>
          <p:cNvPr id="187" name="Google Shape;187;p11"/>
          <p:cNvSpPr txBox="1"/>
          <p:nvPr>
            <p:ph type="ctrTitle"/>
          </p:nvPr>
        </p:nvSpPr>
        <p:spPr>
          <a:xfrm>
            <a:off x="-677158" y="-119214"/>
            <a:ext cx="12191434" cy="9424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000"/>
              <a:buFont typeface="Century Gothic"/>
              <a:buNone/>
            </a:pPr>
            <a:r>
              <a:rPr b="1" lang="en-GB" sz="5000" u="sng">
                <a:latin typeface="Century Gothic"/>
                <a:ea typeface="Century Gothic"/>
                <a:cs typeface="Century Gothic"/>
                <a:sym typeface="Century Gothic"/>
              </a:rPr>
              <a:t>Maths</a:t>
            </a:r>
            <a:endParaRPr/>
          </a:p>
        </p:txBody>
      </p:sp>
      <p:sp>
        <p:nvSpPr>
          <p:cNvPr id="188" name="Google Shape;188;p11"/>
          <p:cNvSpPr txBox="1"/>
          <p:nvPr/>
        </p:nvSpPr>
        <p:spPr>
          <a:xfrm>
            <a:off x="-365045" y="740563"/>
            <a:ext cx="11567208" cy="5320199"/>
          </a:xfrm>
          <a:prstGeom prst="rect">
            <a:avLst/>
          </a:prstGeom>
          <a:noFill/>
          <a:ln>
            <a:noFill/>
          </a:ln>
        </p:spPr>
        <p:txBody>
          <a:bodyPr anchorCtr="0" anchor="t" bIns="45700" lIns="91425" spcFirstLastPara="1" rIns="91425" wrap="square" tIns="45700">
            <a:noAutofit/>
          </a:bodyPr>
          <a:lstStyle/>
          <a:p>
            <a:pPr indent="0" lvl="0" marL="0" marR="0" rtl="0" algn="ctr">
              <a:lnSpc>
                <a:spcPct val="160000"/>
              </a:lnSpc>
              <a:spcBef>
                <a:spcPts val="0"/>
              </a:spcBef>
              <a:spcAft>
                <a:spcPts val="0"/>
              </a:spcAft>
              <a:buClr>
                <a:schemeClr val="dk1"/>
              </a:buClr>
              <a:buSzPts val="2000"/>
              <a:buFont typeface="Arial"/>
              <a:buNone/>
            </a:pPr>
            <a:r>
              <a:rPr b="0" i="0" lang="en-GB" sz="2000" u="none" cap="none" strike="noStrike">
                <a:solidFill>
                  <a:schemeClr val="dk1"/>
                </a:solidFill>
                <a:latin typeface="Century Gothic"/>
                <a:ea typeface="Century Gothic"/>
                <a:cs typeface="Century Gothic"/>
                <a:sym typeface="Century Gothic"/>
              </a:rPr>
              <a:t>As a school we follow the White Rose Scheme in maths.</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1000"/>
              </a:spcBef>
              <a:spcAft>
                <a:spcPts val="0"/>
              </a:spcAft>
              <a:buClr>
                <a:schemeClr val="dk1"/>
              </a:buClr>
              <a:buSzPts val="2000"/>
              <a:buFont typeface="Arial"/>
              <a:buNone/>
            </a:pPr>
            <a:r>
              <a:rPr b="0" i="0" lang="en-GB" sz="2000" u="none" cap="none" strike="noStrike">
                <a:solidFill>
                  <a:schemeClr val="dk1"/>
                </a:solidFill>
                <a:latin typeface="Century Gothic"/>
                <a:ea typeface="Century Gothic"/>
                <a:cs typeface="Century Gothic"/>
                <a:sym typeface="Century Gothic"/>
              </a:rPr>
              <a:t>It helps our children build key mathematical skills such as fluency, problem solving and reasoning.</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1000"/>
              </a:spcBef>
              <a:spcAft>
                <a:spcPts val="0"/>
              </a:spcAft>
              <a:buClr>
                <a:schemeClr val="dk1"/>
              </a:buClr>
              <a:buSzPts val="2000"/>
              <a:buFont typeface="Arial"/>
              <a:buNone/>
            </a:pPr>
            <a:r>
              <a:rPr b="0" i="0" lang="en-GB" sz="2000" u="sng" cap="none" strike="noStrike">
                <a:solidFill>
                  <a:schemeClr val="dk1"/>
                </a:solidFill>
                <a:latin typeface="Century Gothic"/>
                <a:ea typeface="Century Gothic"/>
                <a:cs typeface="Century Gothic"/>
                <a:sym typeface="Century Gothic"/>
              </a:rPr>
              <a:t>Key skills to practice in the 1</a:t>
            </a:r>
            <a:r>
              <a:rPr b="0" baseline="30000" i="0" lang="en-GB" sz="2000" u="sng" cap="none" strike="noStrike">
                <a:solidFill>
                  <a:schemeClr val="dk1"/>
                </a:solidFill>
                <a:latin typeface="Century Gothic"/>
                <a:ea typeface="Century Gothic"/>
                <a:cs typeface="Century Gothic"/>
                <a:sym typeface="Century Gothic"/>
              </a:rPr>
              <a:t>st</a:t>
            </a:r>
            <a:r>
              <a:rPr b="0" i="0" lang="en-GB" sz="2000" u="sng" cap="none" strike="noStrike">
                <a:solidFill>
                  <a:schemeClr val="dk1"/>
                </a:solidFill>
                <a:latin typeface="Century Gothic"/>
                <a:ea typeface="Century Gothic"/>
                <a:cs typeface="Century Gothic"/>
                <a:sym typeface="Century Gothic"/>
              </a:rPr>
              <a:t> Autumn term</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1000"/>
              </a:spcBef>
              <a:spcAft>
                <a:spcPts val="0"/>
              </a:spcAft>
              <a:buClr>
                <a:schemeClr val="dk1"/>
              </a:buClr>
              <a:buSzPts val="2000"/>
              <a:buFont typeface="Arial"/>
              <a:buNone/>
            </a:pPr>
            <a:r>
              <a:rPr b="0" i="0" lang="en-GB" sz="2000" u="none" cap="none" strike="noStrike">
                <a:solidFill>
                  <a:schemeClr val="dk1"/>
                </a:solidFill>
                <a:latin typeface="Century Gothic"/>
                <a:ea typeface="Century Gothic"/>
                <a:cs typeface="Century Gothic"/>
                <a:sym typeface="Century Gothic"/>
              </a:rPr>
              <a:t>Ordering, counting and sorting numbers</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1000"/>
              </a:spcBef>
              <a:spcAft>
                <a:spcPts val="0"/>
              </a:spcAft>
              <a:buClr>
                <a:schemeClr val="dk1"/>
              </a:buClr>
              <a:buSzPts val="2000"/>
              <a:buFont typeface="Arial"/>
              <a:buNone/>
            </a:pPr>
            <a:r>
              <a:rPr b="0" i="0" lang="en-GB" sz="2000" u="none" cap="none" strike="noStrike">
                <a:solidFill>
                  <a:schemeClr val="dk1"/>
                </a:solidFill>
                <a:latin typeface="Century Gothic"/>
                <a:ea typeface="Century Gothic"/>
                <a:cs typeface="Century Gothic"/>
                <a:sym typeface="Century Gothic"/>
              </a:rPr>
              <a:t>Counting forwards and back in 1’s to 50</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1000"/>
              </a:spcBef>
              <a:spcAft>
                <a:spcPts val="0"/>
              </a:spcAft>
              <a:buClr>
                <a:schemeClr val="dk1"/>
              </a:buClr>
              <a:buSzPts val="2000"/>
              <a:buFont typeface="Arial"/>
              <a:buNone/>
            </a:pPr>
            <a:r>
              <a:rPr b="0" i="0" lang="en-GB" sz="2000" u="none" cap="none" strike="noStrike">
                <a:solidFill>
                  <a:schemeClr val="dk1"/>
                </a:solidFill>
                <a:latin typeface="Century Gothic"/>
                <a:ea typeface="Century Gothic"/>
                <a:cs typeface="Century Gothic"/>
                <a:sym typeface="Century Gothic"/>
              </a:rPr>
              <a:t>Part whole models – Addition and subtraction</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1000"/>
              </a:spcBef>
              <a:spcAft>
                <a:spcPts val="0"/>
              </a:spcAft>
              <a:buClr>
                <a:schemeClr val="dk1"/>
              </a:buClr>
              <a:buSzPts val="2000"/>
              <a:buFont typeface="Arial"/>
              <a:buNone/>
            </a:pPr>
            <a:r>
              <a:rPr b="0" i="0" lang="en-GB" sz="2000" u="none" cap="none" strike="noStrike">
                <a:solidFill>
                  <a:schemeClr val="dk1"/>
                </a:solidFill>
                <a:latin typeface="Century Gothic"/>
                <a:ea typeface="Century Gothic"/>
                <a:cs typeface="Century Gothic"/>
                <a:sym typeface="Century Gothic"/>
              </a:rPr>
              <a:t>Strategies for adding more and adding together</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1000"/>
              </a:spcBef>
              <a:spcAft>
                <a:spcPts val="0"/>
              </a:spcAft>
              <a:buClr>
                <a:schemeClr val="dk1"/>
              </a:buClr>
              <a:buSzPts val="2000"/>
              <a:buFont typeface="Arial"/>
              <a:buNone/>
            </a:pPr>
            <a:r>
              <a:rPr b="0" i="0" lang="en-GB" sz="2000" u="none" cap="none" strike="noStrike">
                <a:solidFill>
                  <a:schemeClr val="dk1"/>
                </a:solidFill>
                <a:latin typeface="Century Gothic"/>
                <a:ea typeface="Century Gothic"/>
                <a:cs typeface="Century Gothic"/>
                <a:sym typeface="Century Gothic"/>
              </a:rPr>
              <a:t>Representing numbers in different ways </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1000"/>
              </a:spcBef>
              <a:spcAft>
                <a:spcPts val="0"/>
              </a:spcAft>
              <a:buClr>
                <a:schemeClr val="dk1"/>
              </a:buClr>
              <a:buSzPts val="2000"/>
              <a:buFont typeface="Arial"/>
              <a:buNone/>
            </a:pPr>
            <a:r>
              <a:rPr b="0" i="0" lang="en-GB" sz="2000" u="none" cap="none" strike="noStrike">
                <a:solidFill>
                  <a:schemeClr val="dk1"/>
                </a:solidFill>
                <a:latin typeface="Century Gothic"/>
                <a:ea typeface="Century Gothic"/>
                <a:cs typeface="Century Gothic"/>
                <a:sym typeface="Century Gothic"/>
              </a:rPr>
              <a:t>Recognise, name and sort 2D and 3D shapes </a:t>
            </a:r>
            <a:endParaRPr b="0" i="0" sz="2000" u="none" cap="none" strike="noStrike">
              <a:solidFill>
                <a:schemeClr val="dk1"/>
              </a:solidFill>
              <a:latin typeface="Century Gothic"/>
              <a:ea typeface="Century Gothic"/>
              <a:cs typeface="Century Gothic"/>
              <a:sym typeface="Century Gothic"/>
            </a:endParaRPr>
          </a:p>
        </p:txBody>
      </p:sp>
      <p:pic>
        <p:nvPicPr>
          <p:cNvPr id="189" name="Google Shape;189;p11"/>
          <p:cNvPicPr preferRelativeResize="0"/>
          <p:nvPr/>
        </p:nvPicPr>
        <p:blipFill rotWithShape="1">
          <a:blip r:embed="rId3">
            <a:alphaModFix/>
          </a:blip>
          <a:srcRect b="0" l="0" r="0" t="0"/>
          <a:stretch/>
        </p:blipFill>
        <p:spPr>
          <a:xfrm>
            <a:off x="55727" y="-199"/>
            <a:ext cx="1163475" cy="1163475"/>
          </a:xfrm>
          <a:prstGeom prst="rect">
            <a:avLst/>
          </a:prstGeom>
          <a:noFill/>
          <a:ln>
            <a:noFill/>
          </a:ln>
        </p:spPr>
      </p:pic>
      <p:pic>
        <p:nvPicPr>
          <p:cNvPr id="190" name="Google Shape;190;p11"/>
          <p:cNvPicPr preferRelativeResize="0"/>
          <p:nvPr/>
        </p:nvPicPr>
        <p:blipFill rotWithShape="1">
          <a:blip r:embed="rId4">
            <a:alphaModFix/>
          </a:blip>
          <a:srcRect b="0" l="0" r="0" t="0"/>
          <a:stretch/>
        </p:blipFill>
        <p:spPr>
          <a:xfrm>
            <a:off x="8680279" y="4740966"/>
            <a:ext cx="3511721" cy="17393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194" name="Shape 194"/>
        <p:cNvGrpSpPr/>
        <p:nvPr/>
      </p:nvGrpSpPr>
      <p:grpSpPr>
        <a:xfrm>
          <a:off x="0" y="0"/>
          <a:ext cx="0" cy="0"/>
          <a:chOff x="0" y="0"/>
          <a:chExt cx="0" cy="0"/>
        </a:xfrm>
      </p:grpSpPr>
      <p:sp>
        <p:nvSpPr>
          <p:cNvPr id="195" name="Google Shape;195;p13"/>
          <p:cNvSpPr txBox="1"/>
          <p:nvPr>
            <p:ph type="ctrTitle"/>
          </p:nvPr>
        </p:nvSpPr>
        <p:spPr>
          <a:xfrm>
            <a:off x="1524000" y="0"/>
            <a:ext cx="9144000" cy="9973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entury Gothic"/>
              <a:buNone/>
            </a:pPr>
            <a:r>
              <a:rPr b="1" lang="en-GB" u="sng">
                <a:latin typeface="Century Gothic"/>
                <a:ea typeface="Century Gothic"/>
                <a:cs typeface="Century Gothic"/>
                <a:sym typeface="Century Gothic"/>
              </a:rPr>
              <a:t>Uniform</a:t>
            </a:r>
            <a:endParaRPr>
              <a:latin typeface="Century Gothic"/>
              <a:ea typeface="Century Gothic"/>
              <a:cs typeface="Century Gothic"/>
              <a:sym typeface="Century Gothic"/>
            </a:endParaRPr>
          </a:p>
        </p:txBody>
      </p:sp>
      <p:sp>
        <p:nvSpPr>
          <p:cNvPr id="196" name="Google Shape;196;p13"/>
          <p:cNvSpPr txBox="1"/>
          <p:nvPr>
            <p:ph idx="1" type="subTitle"/>
          </p:nvPr>
        </p:nvSpPr>
        <p:spPr>
          <a:xfrm>
            <a:off x="175389" y="1088520"/>
            <a:ext cx="11472659" cy="487708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GB" sz="2800">
                <a:latin typeface="Century Gothic"/>
                <a:ea typeface="Century Gothic"/>
                <a:cs typeface="Century Gothic"/>
                <a:sym typeface="Century Gothic"/>
              </a:rPr>
              <a:t>· Smart black shoes - no trainers (unless a PE day)</a:t>
            </a:r>
            <a:endParaRPr sz="28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800"/>
              <a:buNone/>
            </a:pPr>
            <a:r>
              <a:rPr lang="en-GB" sz="2800">
                <a:latin typeface="Century Gothic"/>
                <a:ea typeface="Century Gothic"/>
                <a:cs typeface="Century Gothic"/>
                <a:sym typeface="Century Gothic"/>
              </a:rPr>
              <a:t>· Hair styles - must be sensible (no lines</a:t>
            </a:r>
            <a:endParaRPr sz="28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800"/>
              <a:buNone/>
            </a:pPr>
            <a:r>
              <a:rPr lang="en-GB" sz="2800">
                <a:latin typeface="Century Gothic"/>
                <a:ea typeface="Century Gothic"/>
                <a:cs typeface="Century Gothic"/>
                <a:sym typeface="Century Gothic"/>
              </a:rPr>
              <a:t>shaved in the sides for boys. No 'extreme hairstyles.’) Hair bands to be school colours and no head bands with ears.</a:t>
            </a:r>
            <a:endParaRPr/>
          </a:p>
          <a:p>
            <a:pPr indent="-457200" lvl="0" marL="457200" rtl="0" algn="l">
              <a:lnSpc>
                <a:spcPct val="90000"/>
              </a:lnSpc>
              <a:spcBef>
                <a:spcPts val="1000"/>
              </a:spcBef>
              <a:spcAft>
                <a:spcPts val="0"/>
              </a:spcAft>
              <a:buClr>
                <a:schemeClr val="dk1"/>
              </a:buClr>
              <a:buSzPts val="2800"/>
              <a:buFont typeface="Arial"/>
              <a:buChar char="•"/>
            </a:pPr>
            <a:r>
              <a:rPr lang="en-GB" sz="2800">
                <a:latin typeface="Century Gothic"/>
                <a:ea typeface="Century Gothic"/>
                <a:cs typeface="Century Gothic"/>
                <a:sym typeface="Century Gothic"/>
              </a:rPr>
              <a:t>No jewellery to be worn (except small studs no hoops).</a:t>
            </a:r>
            <a:endParaRPr/>
          </a:p>
          <a:p>
            <a:pPr indent="-457200" lvl="0" marL="457200" rtl="0" algn="l">
              <a:lnSpc>
                <a:spcPct val="90000"/>
              </a:lnSpc>
              <a:spcBef>
                <a:spcPts val="1000"/>
              </a:spcBef>
              <a:spcAft>
                <a:spcPts val="0"/>
              </a:spcAft>
              <a:buClr>
                <a:schemeClr val="dk1"/>
              </a:buClr>
              <a:buSzPts val="2800"/>
              <a:buFont typeface="Arial"/>
              <a:buChar char="•"/>
            </a:pPr>
            <a:r>
              <a:rPr lang="en-GB" sz="2800">
                <a:latin typeface="Century Gothic"/>
                <a:ea typeface="Century Gothic"/>
                <a:cs typeface="Century Gothic"/>
                <a:sym typeface="Century Gothic"/>
              </a:rPr>
              <a:t>No nail varnish to be worn.</a:t>
            </a:r>
            <a:endParaRPr sz="2800">
              <a:latin typeface="Century Gothic"/>
              <a:ea typeface="Century Gothic"/>
              <a:cs typeface="Century Gothic"/>
              <a:sym typeface="Century Gothic"/>
            </a:endParaRPr>
          </a:p>
          <a:p>
            <a:pPr indent="0" lvl="0" marL="0" rtl="0" algn="l">
              <a:lnSpc>
                <a:spcPct val="90000"/>
              </a:lnSpc>
              <a:spcBef>
                <a:spcPts val="1000"/>
              </a:spcBef>
              <a:spcAft>
                <a:spcPts val="0"/>
              </a:spcAft>
              <a:buClr>
                <a:srgbClr val="FF0000"/>
              </a:buClr>
              <a:buSzPts val="2800"/>
              <a:buNone/>
            </a:pPr>
            <a:r>
              <a:rPr b="1" lang="en-GB" sz="2800">
                <a:solidFill>
                  <a:srgbClr val="FF0000"/>
                </a:solidFill>
                <a:latin typeface="Century Gothic"/>
                <a:ea typeface="Century Gothic"/>
                <a:cs typeface="Century Gothic"/>
                <a:sym typeface="Century Gothic"/>
              </a:rPr>
              <a:t>· Label EVERYTHING!</a:t>
            </a:r>
            <a:endParaRPr b="1" sz="2800">
              <a:solidFill>
                <a:srgbClr val="FF0000"/>
              </a:solidFill>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800"/>
              <a:buNone/>
            </a:pPr>
            <a:r>
              <a:rPr lang="en-GB" sz="2800">
                <a:latin typeface="Century Gothic"/>
                <a:ea typeface="Century Gothic"/>
                <a:cs typeface="Century Gothic"/>
                <a:sym typeface="Century Gothic"/>
              </a:rPr>
              <a:t>· Girls can wear boots with trousers ONLY.</a:t>
            </a:r>
            <a:endParaRPr sz="28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800"/>
              <a:buNone/>
            </a:pPr>
            <a:r>
              <a:rPr lang="en-GB" sz="2800">
                <a:latin typeface="Century Gothic"/>
                <a:ea typeface="Century Gothic"/>
                <a:cs typeface="Century Gothic"/>
                <a:sym typeface="Century Gothic"/>
              </a:rPr>
              <a:t>(If they wear a </a:t>
            </a:r>
            <a:r>
              <a:rPr b="1" lang="en-GB" sz="2800">
                <a:latin typeface="Century Gothic"/>
                <a:ea typeface="Century Gothic"/>
                <a:cs typeface="Century Gothic"/>
                <a:sym typeface="Century Gothic"/>
              </a:rPr>
              <a:t>skirt</a:t>
            </a:r>
            <a:r>
              <a:rPr lang="en-GB" sz="2800">
                <a:latin typeface="Century Gothic"/>
                <a:ea typeface="Century Gothic"/>
                <a:cs typeface="Century Gothic"/>
                <a:sym typeface="Century Gothic"/>
              </a:rPr>
              <a:t>, they need to wear SHOES.)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200" name="Shape 200"/>
        <p:cNvGrpSpPr/>
        <p:nvPr/>
      </p:nvGrpSpPr>
      <p:grpSpPr>
        <a:xfrm>
          <a:off x="0" y="0"/>
          <a:ext cx="0" cy="0"/>
          <a:chOff x="0" y="0"/>
          <a:chExt cx="0" cy="0"/>
        </a:xfrm>
      </p:grpSpPr>
      <p:sp>
        <p:nvSpPr>
          <p:cNvPr id="201" name="Google Shape;201;p7"/>
          <p:cNvSpPr txBox="1"/>
          <p:nvPr>
            <p:ph type="ctrTitle"/>
          </p:nvPr>
        </p:nvSpPr>
        <p:spPr>
          <a:xfrm>
            <a:off x="1524000" y="0"/>
            <a:ext cx="4572000" cy="9973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entury Gothic"/>
              <a:buNone/>
            </a:pPr>
            <a:r>
              <a:rPr b="1" lang="en-GB" u="sng">
                <a:latin typeface="Century Gothic"/>
                <a:ea typeface="Century Gothic"/>
                <a:cs typeface="Century Gothic"/>
                <a:sym typeface="Century Gothic"/>
              </a:rPr>
              <a:t>Uniform</a:t>
            </a:r>
            <a:endParaRPr>
              <a:latin typeface="Century Gothic"/>
              <a:ea typeface="Century Gothic"/>
              <a:cs typeface="Century Gothic"/>
              <a:sym typeface="Century Gothic"/>
            </a:endParaRPr>
          </a:p>
        </p:txBody>
      </p:sp>
      <p:pic>
        <p:nvPicPr>
          <p:cNvPr descr="Barnfield School Polo" id="202" name="Google Shape;202;p7"/>
          <p:cNvPicPr preferRelativeResize="0"/>
          <p:nvPr/>
        </p:nvPicPr>
        <p:blipFill rotWithShape="1">
          <a:blip r:embed="rId3">
            <a:alphaModFix/>
          </a:blip>
          <a:srcRect b="0" l="0" r="0" t="0"/>
          <a:stretch/>
        </p:blipFill>
        <p:spPr>
          <a:xfrm>
            <a:off x="95250" y="1109336"/>
            <a:ext cx="2857500" cy="2857500"/>
          </a:xfrm>
          <a:prstGeom prst="rect">
            <a:avLst/>
          </a:prstGeom>
          <a:noFill/>
          <a:ln>
            <a:noFill/>
          </a:ln>
        </p:spPr>
      </p:pic>
      <p:pic>
        <p:nvPicPr>
          <p:cNvPr descr="Barnfield School Sweatshirt" id="203" name="Google Shape;203;p7"/>
          <p:cNvPicPr preferRelativeResize="0"/>
          <p:nvPr/>
        </p:nvPicPr>
        <p:blipFill rotWithShape="1">
          <a:blip r:embed="rId4">
            <a:alphaModFix/>
          </a:blip>
          <a:srcRect b="0" l="0" r="0" t="0"/>
          <a:stretch/>
        </p:blipFill>
        <p:spPr>
          <a:xfrm>
            <a:off x="109561" y="3748181"/>
            <a:ext cx="2857500" cy="2857500"/>
          </a:xfrm>
          <a:prstGeom prst="rect">
            <a:avLst/>
          </a:prstGeom>
          <a:noFill/>
          <a:ln>
            <a:noFill/>
          </a:ln>
        </p:spPr>
      </p:pic>
      <p:pic>
        <p:nvPicPr>
          <p:cNvPr descr="ZECO BOX PLEAT SKIRT" id="204" name="Google Shape;204;p7"/>
          <p:cNvPicPr preferRelativeResize="0"/>
          <p:nvPr/>
        </p:nvPicPr>
        <p:blipFill rotWithShape="1">
          <a:blip r:embed="rId5">
            <a:alphaModFix/>
          </a:blip>
          <a:srcRect b="0" l="0" r="0" t="0"/>
          <a:stretch/>
        </p:blipFill>
        <p:spPr>
          <a:xfrm>
            <a:off x="4924378" y="3927691"/>
            <a:ext cx="2857500" cy="2857500"/>
          </a:xfrm>
          <a:prstGeom prst="rect">
            <a:avLst/>
          </a:prstGeom>
          <a:noFill/>
          <a:ln>
            <a:noFill/>
          </a:ln>
        </p:spPr>
      </p:pic>
      <p:pic>
        <p:nvPicPr>
          <p:cNvPr descr="David Luke Boys Slim Fit Flat Front Elasticated Back Trousers - Grey" id="205" name="Google Shape;205;p7"/>
          <p:cNvPicPr preferRelativeResize="0"/>
          <p:nvPr/>
        </p:nvPicPr>
        <p:blipFill rotWithShape="1">
          <a:blip r:embed="rId6">
            <a:alphaModFix/>
          </a:blip>
          <a:srcRect b="0" l="0" r="0" t="0"/>
          <a:stretch/>
        </p:blipFill>
        <p:spPr>
          <a:xfrm>
            <a:off x="4924378" y="1070191"/>
            <a:ext cx="2857500" cy="2857500"/>
          </a:xfrm>
          <a:prstGeom prst="rect">
            <a:avLst/>
          </a:prstGeom>
          <a:noFill/>
          <a:ln>
            <a:noFill/>
          </a:ln>
        </p:spPr>
      </p:pic>
      <p:pic>
        <p:nvPicPr>
          <p:cNvPr descr="UNICOL Large school set - NAVY" id="206" name="Google Shape;206;p7"/>
          <p:cNvPicPr preferRelativeResize="0"/>
          <p:nvPr/>
        </p:nvPicPr>
        <p:blipFill rotWithShape="1">
          <a:blip r:embed="rId7">
            <a:alphaModFix/>
          </a:blip>
          <a:srcRect b="0" l="0" r="0" t="0"/>
          <a:stretch/>
        </p:blipFill>
        <p:spPr>
          <a:xfrm>
            <a:off x="2938439" y="3927691"/>
            <a:ext cx="2571750" cy="2695575"/>
          </a:xfrm>
          <a:prstGeom prst="rect">
            <a:avLst/>
          </a:prstGeom>
          <a:noFill/>
          <a:ln>
            <a:noFill/>
          </a:ln>
        </p:spPr>
      </p:pic>
      <p:pic>
        <p:nvPicPr>
          <p:cNvPr descr="ZECO ZIP FRONT PINAFORE" id="207" name="Google Shape;207;p7"/>
          <p:cNvPicPr preferRelativeResize="0"/>
          <p:nvPr/>
        </p:nvPicPr>
        <p:blipFill rotWithShape="1">
          <a:blip r:embed="rId8">
            <a:alphaModFix/>
          </a:blip>
          <a:srcRect b="0" l="0" r="0" t="0"/>
          <a:stretch/>
        </p:blipFill>
        <p:spPr>
          <a:xfrm>
            <a:off x="2952750" y="1079380"/>
            <a:ext cx="2857500" cy="2857500"/>
          </a:xfrm>
          <a:prstGeom prst="rect">
            <a:avLst/>
          </a:prstGeom>
          <a:noFill/>
          <a:ln>
            <a:noFill/>
          </a:ln>
        </p:spPr>
      </p:pic>
      <p:pic>
        <p:nvPicPr>
          <p:cNvPr descr="Summer Dress with Zip - BLUE" id="208" name="Google Shape;208;p7"/>
          <p:cNvPicPr preferRelativeResize="0"/>
          <p:nvPr/>
        </p:nvPicPr>
        <p:blipFill rotWithShape="1">
          <a:blip r:embed="rId9">
            <a:alphaModFix/>
          </a:blip>
          <a:srcRect b="0" l="0" r="0" t="0"/>
          <a:stretch/>
        </p:blipFill>
        <p:spPr>
          <a:xfrm>
            <a:off x="8796314" y="997382"/>
            <a:ext cx="2857500" cy="2857500"/>
          </a:xfrm>
          <a:prstGeom prst="rect">
            <a:avLst/>
          </a:prstGeom>
          <a:noFill/>
          <a:ln>
            <a:noFill/>
          </a:ln>
        </p:spPr>
      </p:pic>
      <p:pic>
        <p:nvPicPr>
          <p:cNvPr descr="David Luke Flat Front Classic Boys Shorts - Grey" id="209" name="Google Shape;209;p7"/>
          <p:cNvPicPr preferRelativeResize="0"/>
          <p:nvPr/>
        </p:nvPicPr>
        <p:blipFill rotWithShape="1">
          <a:blip r:embed="rId10">
            <a:alphaModFix/>
          </a:blip>
          <a:srcRect b="0" l="0" r="0" t="0"/>
          <a:stretch/>
        </p:blipFill>
        <p:spPr>
          <a:xfrm>
            <a:off x="8796314" y="3748181"/>
            <a:ext cx="2857500" cy="2857500"/>
          </a:xfrm>
          <a:prstGeom prst="rect">
            <a:avLst/>
          </a:prstGeom>
          <a:noFill/>
          <a:ln>
            <a:noFill/>
          </a:ln>
        </p:spPr>
      </p:pic>
      <p:sp>
        <p:nvSpPr>
          <p:cNvPr id="210" name="Google Shape;210;p7"/>
          <p:cNvSpPr txBox="1"/>
          <p:nvPr/>
        </p:nvSpPr>
        <p:spPr>
          <a:xfrm>
            <a:off x="7781878" y="0"/>
            <a:ext cx="4572000" cy="99738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entury Gothic"/>
              <a:buNone/>
            </a:pPr>
            <a:r>
              <a:rPr b="0" i="0" lang="en-GB" sz="4800" u="none" cap="none" strike="noStrike">
                <a:solidFill>
                  <a:schemeClr val="dk1"/>
                </a:solidFill>
                <a:latin typeface="Century Gothic"/>
                <a:ea typeface="Century Gothic"/>
                <a:cs typeface="Century Gothic"/>
                <a:sym typeface="Century Gothic"/>
              </a:rPr>
              <a:t>summer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214" name="Shape 214"/>
        <p:cNvGrpSpPr/>
        <p:nvPr/>
      </p:nvGrpSpPr>
      <p:grpSpPr>
        <a:xfrm>
          <a:off x="0" y="0"/>
          <a:ext cx="0" cy="0"/>
          <a:chOff x="0" y="0"/>
          <a:chExt cx="0" cy="0"/>
        </a:xfrm>
      </p:grpSpPr>
      <p:sp>
        <p:nvSpPr>
          <p:cNvPr id="215" name="Google Shape;215;p12"/>
          <p:cNvSpPr txBox="1"/>
          <p:nvPr>
            <p:ph type="ctrTitle"/>
          </p:nvPr>
        </p:nvSpPr>
        <p:spPr>
          <a:xfrm>
            <a:off x="1631754" y="8669"/>
            <a:ext cx="9144000" cy="111791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entury Gothic"/>
              <a:buNone/>
            </a:pPr>
            <a:r>
              <a:rPr b="1" lang="en-GB" sz="7300" u="sng">
                <a:latin typeface="Century Gothic"/>
                <a:ea typeface="Century Gothic"/>
                <a:cs typeface="Century Gothic"/>
                <a:sym typeface="Century Gothic"/>
              </a:rPr>
              <a:t>PE</a:t>
            </a:r>
            <a:r>
              <a:rPr b="1" lang="en-GB" sz="8900" u="sng"/>
              <a:t> </a:t>
            </a:r>
            <a:endParaRPr b="1" u="sng"/>
          </a:p>
        </p:txBody>
      </p:sp>
      <p:sp>
        <p:nvSpPr>
          <p:cNvPr id="216" name="Google Shape;216;p12"/>
          <p:cNvSpPr txBox="1"/>
          <p:nvPr>
            <p:ph idx="1" type="subTitle"/>
          </p:nvPr>
        </p:nvSpPr>
        <p:spPr>
          <a:xfrm>
            <a:off x="130728" y="879353"/>
            <a:ext cx="7489384" cy="4548292"/>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70000"/>
              </a:lnSpc>
              <a:spcBef>
                <a:spcPts val="0"/>
              </a:spcBef>
              <a:spcAft>
                <a:spcPts val="0"/>
              </a:spcAft>
              <a:buSzPct val="100000"/>
              <a:buNone/>
            </a:pPr>
            <a:r>
              <a:rPr lang="en-GB" sz="7200">
                <a:latin typeface="Century Gothic"/>
                <a:ea typeface="Century Gothic"/>
                <a:cs typeface="Century Gothic"/>
                <a:sym typeface="Century Gothic"/>
              </a:rPr>
              <a:t>On PE and Games days, all children are expected to wear their PE uniform for the whole day.</a:t>
            </a:r>
            <a:endParaRPr/>
          </a:p>
          <a:p>
            <a:pPr indent="0" lvl="0" marL="0" rtl="0" algn="l">
              <a:lnSpc>
                <a:spcPct val="120000"/>
              </a:lnSpc>
              <a:spcBef>
                <a:spcPts val="0"/>
              </a:spcBef>
              <a:spcAft>
                <a:spcPts val="0"/>
              </a:spcAft>
              <a:buSzPct val="100000"/>
              <a:buNone/>
            </a:pPr>
            <a:br>
              <a:rPr lang="en-GB" sz="12800">
                <a:latin typeface="Century Gothic"/>
                <a:ea typeface="Century Gothic"/>
                <a:cs typeface="Century Gothic"/>
                <a:sym typeface="Century Gothic"/>
              </a:rPr>
            </a:br>
            <a:r>
              <a:rPr lang="en-GB" sz="7200">
                <a:latin typeface="Century Gothic"/>
                <a:ea typeface="Century Gothic"/>
                <a:cs typeface="Century Gothic"/>
                <a:sym typeface="Century Gothic"/>
              </a:rPr>
              <a:t>This consists of a white t shirt (plain or with school logo)</a:t>
            </a:r>
            <a:endParaRPr/>
          </a:p>
          <a:p>
            <a:pPr indent="0" lvl="0" marL="0" rtl="0" algn="l">
              <a:lnSpc>
                <a:spcPct val="170000"/>
              </a:lnSpc>
              <a:spcBef>
                <a:spcPts val="0"/>
              </a:spcBef>
              <a:spcAft>
                <a:spcPts val="0"/>
              </a:spcAft>
              <a:buSzPct val="100000"/>
              <a:buNone/>
            </a:pPr>
            <a:r>
              <a:rPr lang="en-GB" sz="7200">
                <a:latin typeface="Century Gothic"/>
                <a:ea typeface="Century Gothic"/>
                <a:cs typeface="Century Gothic"/>
                <a:sym typeface="Century Gothic"/>
              </a:rPr>
              <a:t>plain navy shorts and black / white trainers.</a:t>
            </a:r>
            <a:br>
              <a:rPr lang="en-GB" sz="12800">
                <a:latin typeface="Century Gothic"/>
                <a:ea typeface="Century Gothic"/>
                <a:cs typeface="Century Gothic"/>
                <a:sym typeface="Century Gothic"/>
              </a:rPr>
            </a:br>
            <a:r>
              <a:rPr lang="en-GB" sz="7200">
                <a:latin typeface="Century Gothic"/>
                <a:ea typeface="Century Gothic"/>
                <a:cs typeface="Century Gothic"/>
                <a:sym typeface="Century Gothic"/>
              </a:rPr>
              <a:t>On colder days, children are able to wear navy PE sweatshirts with the white school logo and navy jogging bottoms (with or without school logo).</a:t>
            </a:r>
            <a:br>
              <a:rPr lang="en-GB" sz="12800">
                <a:latin typeface="Century Gothic"/>
                <a:ea typeface="Century Gothic"/>
                <a:cs typeface="Century Gothic"/>
                <a:sym typeface="Century Gothic"/>
              </a:rPr>
            </a:br>
            <a:r>
              <a:rPr lang="en-GB" sz="7200">
                <a:latin typeface="Century Gothic"/>
                <a:ea typeface="Century Gothic"/>
                <a:cs typeface="Century Gothic"/>
                <a:sym typeface="Century Gothic"/>
              </a:rPr>
              <a:t>Please note the sweatshirt for PE/Games is navy with the white school logo.</a:t>
            </a:r>
            <a:endParaRPr sz="128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ct val="100000"/>
              <a:buNone/>
            </a:pPr>
            <a:r>
              <a:t/>
            </a:r>
            <a:endParaRPr sz="72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ct val="100000"/>
              <a:buNone/>
            </a:pPr>
            <a:r>
              <a:t/>
            </a:r>
            <a:endParaRPr sz="72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ct val="100000"/>
              <a:buNone/>
            </a:pPr>
            <a:r>
              <a:rPr b="1" lang="en-GB" sz="6400">
                <a:latin typeface="Century Gothic"/>
                <a:ea typeface="Century Gothic"/>
                <a:cs typeface="Century Gothic"/>
                <a:sym typeface="Century Gothic"/>
              </a:rPr>
              <a:t>Your child’s PE days are:</a:t>
            </a:r>
            <a:endParaRPr/>
          </a:p>
          <a:p>
            <a:pPr indent="0" lvl="0" marL="0" rtl="0" algn="l">
              <a:lnSpc>
                <a:spcPct val="90000"/>
              </a:lnSpc>
              <a:spcBef>
                <a:spcPts val="1000"/>
              </a:spcBef>
              <a:spcAft>
                <a:spcPts val="0"/>
              </a:spcAft>
              <a:buClr>
                <a:schemeClr val="dk1"/>
              </a:buClr>
              <a:buSzPct val="100000"/>
              <a:buNone/>
            </a:pPr>
            <a:r>
              <a:t/>
            </a:r>
            <a:endParaRPr b="1" sz="64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ct val="100000"/>
              <a:buNone/>
            </a:pPr>
            <a:r>
              <a:rPr b="1" lang="en-GB" sz="14400">
                <a:latin typeface="Century Gothic"/>
                <a:ea typeface="Century Gothic"/>
                <a:cs typeface="Century Gothic"/>
                <a:sym typeface="Century Gothic"/>
              </a:rPr>
              <a:t>                 and</a:t>
            </a:r>
            <a:endParaRPr b="1" sz="9600"/>
          </a:p>
          <a:p>
            <a:pPr indent="0" lvl="0" marL="0" rtl="0" algn="l">
              <a:lnSpc>
                <a:spcPct val="90000"/>
              </a:lnSpc>
              <a:spcBef>
                <a:spcPts val="1000"/>
              </a:spcBef>
              <a:spcAft>
                <a:spcPts val="0"/>
              </a:spcAft>
              <a:buClr>
                <a:schemeClr val="dk1"/>
              </a:buClr>
              <a:buSzPct val="100000"/>
              <a:buNone/>
            </a:pPr>
            <a:r>
              <a:rPr b="1" lang="en-GB" sz="19200">
                <a:latin typeface="Century Gothic"/>
                <a:ea typeface="Century Gothic"/>
                <a:cs typeface="Century Gothic"/>
                <a:sym typeface="Century Gothic"/>
              </a:rPr>
              <a:t>           </a:t>
            </a:r>
            <a:endParaRPr sz="4800"/>
          </a:p>
          <a:p>
            <a:pPr indent="0" lvl="0" marL="0" rtl="0" algn="l">
              <a:lnSpc>
                <a:spcPct val="90000"/>
              </a:lnSpc>
              <a:spcBef>
                <a:spcPts val="1000"/>
              </a:spcBef>
              <a:spcAft>
                <a:spcPts val="0"/>
              </a:spcAft>
              <a:buClr>
                <a:schemeClr val="dk1"/>
              </a:buClr>
              <a:buSzPct val="100000"/>
              <a:buNone/>
            </a:pPr>
            <a:r>
              <a:t/>
            </a:r>
            <a:endParaRPr/>
          </a:p>
        </p:txBody>
      </p:sp>
      <p:pic>
        <p:nvPicPr>
          <p:cNvPr id="217" name="Google Shape;217;p12"/>
          <p:cNvPicPr preferRelativeResize="0"/>
          <p:nvPr/>
        </p:nvPicPr>
        <p:blipFill rotWithShape="1">
          <a:blip r:embed="rId3">
            <a:alphaModFix/>
          </a:blip>
          <a:srcRect b="0" l="0" r="0" t="0"/>
          <a:stretch/>
        </p:blipFill>
        <p:spPr>
          <a:xfrm>
            <a:off x="6096000" y="4587994"/>
            <a:ext cx="3776308" cy="2707734"/>
          </a:xfrm>
          <a:prstGeom prst="rect">
            <a:avLst/>
          </a:prstGeom>
          <a:noFill/>
          <a:ln>
            <a:noFill/>
          </a:ln>
        </p:spPr>
      </p:pic>
      <p:pic>
        <p:nvPicPr>
          <p:cNvPr descr="David Luke Shadow Stripe Shorts - Navy" id="218" name="Google Shape;218;p12"/>
          <p:cNvPicPr preferRelativeResize="0"/>
          <p:nvPr/>
        </p:nvPicPr>
        <p:blipFill rotWithShape="1">
          <a:blip r:embed="rId4">
            <a:alphaModFix/>
          </a:blip>
          <a:srcRect b="0" l="0" r="0" t="0"/>
          <a:stretch/>
        </p:blipFill>
        <p:spPr>
          <a:xfrm>
            <a:off x="7645501" y="4309723"/>
            <a:ext cx="2722364" cy="2722364"/>
          </a:xfrm>
          <a:prstGeom prst="rect">
            <a:avLst/>
          </a:prstGeom>
          <a:noFill/>
          <a:ln>
            <a:noFill/>
          </a:ln>
        </p:spPr>
      </p:pic>
      <p:pic>
        <p:nvPicPr>
          <p:cNvPr descr="Barnfield School T-Shirt" id="219" name="Google Shape;219;p12"/>
          <p:cNvPicPr preferRelativeResize="0"/>
          <p:nvPr/>
        </p:nvPicPr>
        <p:blipFill rotWithShape="1">
          <a:blip r:embed="rId5">
            <a:alphaModFix/>
          </a:blip>
          <a:srcRect b="0" l="0" r="0" t="0"/>
          <a:stretch/>
        </p:blipFill>
        <p:spPr>
          <a:xfrm>
            <a:off x="7594722" y="1797437"/>
            <a:ext cx="2548083" cy="2548083"/>
          </a:xfrm>
          <a:prstGeom prst="rect">
            <a:avLst/>
          </a:prstGeom>
          <a:noFill/>
          <a:ln>
            <a:noFill/>
          </a:ln>
        </p:spPr>
      </p:pic>
      <p:pic>
        <p:nvPicPr>
          <p:cNvPr descr="Barnfield School PE Sweatshirt" id="220" name="Google Shape;220;p12"/>
          <p:cNvPicPr preferRelativeResize="0"/>
          <p:nvPr/>
        </p:nvPicPr>
        <p:blipFill rotWithShape="1">
          <a:blip r:embed="rId6">
            <a:alphaModFix/>
          </a:blip>
          <a:srcRect b="0" l="0" r="0" t="0"/>
          <a:stretch/>
        </p:blipFill>
        <p:spPr>
          <a:xfrm>
            <a:off x="9926408" y="1796079"/>
            <a:ext cx="2410958" cy="2410958"/>
          </a:xfrm>
          <a:prstGeom prst="rect">
            <a:avLst/>
          </a:prstGeom>
          <a:noFill/>
          <a:ln>
            <a:noFill/>
          </a:ln>
        </p:spPr>
      </p:pic>
      <p:pic>
        <p:nvPicPr>
          <p:cNvPr descr="Barnfield School Joggers" id="221" name="Google Shape;221;p12"/>
          <p:cNvPicPr preferRelativeResize="0"/>
          <p:nvPr/>
        </p:nvPicPr>
        <p:blipFill rotWithShape="1">
          <a:blip r:embed="rId7">
            <a:alphaModFix/>
          </a:blip>
          <a:srcRect b="0" l="0" r="0" t="0"/>
          <a:stretch/>
        </p:blipFill>
        <p:spPr>
          <a:xfrm>
            <a:off x="10034607" y="4206358"/>
            <a:ext cx="2410958" cy="2410958"/>
          </a:xfrm>
          <a:prstGeom prst="rect">
            <a:avLst/>
          </a:prstGeom>
          <a:noFill/>
          <a:ln>
            <a:noFill/>
          </a:ln>
        </p:spPr>
      </p:pic>
      <p:sp>
        <p:nvSpPr>
          <p:cNvPr id="222" name="Google Shape;222;p12"/>
          <p:cNvSpPr txBox="1"/>
          <p:nvPr/>
        </p:nvSpPr>
        <p:spPr>
          <a:xfrm>
            <a:off x="8868763" y="780615"/>
            <a:ext cx="4572000" cy="99738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entury Gothic"/>
              <a:buNone/>
            </a:pPr>
            <a:r>
              <a:rPr b="0" i="0" lang="en-GB" sz="4400" u="none" cap="none" strike="noStrike">
                <a:solidFill>
                  <a:schemeClr val="dk1"/>
                </a:solidFill>
                <a:latin typeface="Century Gothic"/>
                <a:ea typeface="Century Gothic"/>
                <a:cs typeface="Century Gothic"/>
                <a:sym typeface="Century Gothic"/>
              </a:rPr>
              <a:t>winter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226" name="Shape 226"/>
        <p:cNvGrpSpPr/>
        <p:nvPr/>
      </p:nvGrpSpPr>
      <p:grpSpPr>
        <a:xfrm>
          <a:off x="0" y="0"/>
          <a:ext cx="0" cy="0"/>
          <a:chOff x="0" y="0"/>
          <a:chExt cx="0" cy="0"/>
        </a:xfrm>
      </p:grpSpPr>
      <p:sp>
        <p:nvSpPr>
          <p:cNvPr id="227" name="Google Shape;227;p14"/>
          <p:cNvSpPr txBox="1"/>
          <p:nvPr>
            <p:ph type="ctrTitle"/>
          </p:nvPr>
        </p:nvSpPr>
        <p:spPr>
          <a:xfrm>
            <a:off x="210941" y="607733"/>
            <a:ext cx="5942546" cy="140638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entury Gothic"/>
              <a:buNone/>
            </a:pPr>
            <a:r>
              <a:rPr b="1" lang="en-GB" u="sng">
                <a:latin typeface="Century Gothic"/>
                <a:ea typeface="Century Gothic"/>
                <a:cs typeface="Century Gothic"/>
                <a:sym typeface="Century Gothic"/>
              </a:rPr>
              <a:t>The school day </a:t>
            </a:r>
            <a:br>
              <a:rPr b="1" lang="en-GB" u="sng">
                <a:latin typeface="Century Gothic"/>
                <a:ea typeface="Century Gothic"/>
                <a:cs typeface="Century Gothic"/>
                <a:sym typeface="Century Gothic"/>
              </a:rPr>
            </a:br>
            <a:r>
              <a:rPr b="1" lang="en-GB" u="sng">
                <a:latin typeface="Century Gothic"/>
                <a:ea typeface="Century Gothic"/>
                <a:cs typeface="Century Gothic"/>
                <a:sym typeface="Century Gothic"/>
              </a:rPr>
              <a:t>Arrival</a:t>
            </a:r>
            <a:endParaRPr>
              <a:latin typeface="Century Gothic"/>
              <a:ea typeface="Century Gothic"/>
              <a:cs typeface="Century Gothic"/>
              <a:sym typeface="Century Gothic"/>
            </a:endParaRPr>
          </a:p>
        </p:txBody>
      </p:sp>
      <p:sp>
        <p:nvSpPr>
          <p:cNvPr id="228" name="Google Shape;228;p14"/>
          <p:cNvSpPr txBox="1"/>
          <p:nvPr>
            <p:ph idx="1" type="subTitle"/>
          </p:nvPr>
        </p:nvSpPr>
        <p:spPr>
          <a:xfrm>
            <a:off x="145774" y="2451652"/>
            <a:ext cx="8839200" cy="379861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GB" sz="2000">
                <a:latin typeface="Century Gothic"/>
                <a:ea typeface="Century Gothic"/>
                <a:cs typeface="Century Gothic"/>
                <a:sym typeface="Century Gothic"/>
              </a:rPr>
              <a:t>EYFS and Key Stage one pupils enter via the Gaskarth gate. </a:t>
            </a:r>
            <a:endParaRPr/>
          </a:p>
          <a:p>
            <a:pPr indent="0" lvl="0" marL="0" rtl="0" algn="l">
              <a:lnSpc>
                <a:spcPct val="90000"/>
              </a:lnSpc>
              <a:spcBef>
                <a:spcPts val="1000"/>
              </a:spcBef>
              <a:spcAft>
                <a:spcPts val="0"/>
              </a:spcAft>
              <a:buClr>
                <a:schemeClr val="dk1"/>
              </a:buClr>
              <a:buSzPts val="2000"/>
              <a:buNone/>
            </a:pPr>
            <a:r>
              <a:rPr lang="en-GB" sz="2000">
                <a:latin typeface="Century Gothic"/>
                <a:ea typeface="Century Gothic"/>
                <a:cs typeface="Century Gothic"/>
                <a:sym typeface="Century Gothic"/>
              </a:rPr>
              <a:t>Key stage 2 pupils enter via the Silkstream gate. </a:t>
            </a:r>
            <a:endParaRPr/>
          </a:p>
          <a:p>
            <a:pPr indent="0" lvl="0" marL="0" rtl="0" algn="l">
              <a:lnSpc>
                <a:spcPct val="90000"/>
              </a:lnSpc>
              <a:spcBef>
                <a:spcPts val="1000"/>
              </a:spcBef>
              <a:spcAft>
                <a:spcPts val="0"/>
              </a:spcAft>
              <a:buClr>
                <a:schemeClr val="dk1"/>
              </a:buClr>
              <a:buSzPts val="2000"/>
              <a:buNone/>
            </a:pPr>
            <a:r>
              <a:rPr lang="en-GB" sz="2000">
                <a:latin typeface="Century Gothic"/>
                <a:ea typeface="Century Gothic"/>
                <a:cs typeface="Century Gothic"/>
                <a:sym typeface="Century Gothic"/>
              </a:rPr>
              <a:t>Older children can walk with their siblings via Gaskarth gate. </a:t>
            </a:r>
            <a:endParaRPr/>
          </a:p>
          <a:p>
            <a:pPr indent="0" lvl="0" marL="0" rtl="0" algn="l">
              <a:lnSpc>
                <a:spcPct val="90000"/>
              </a:lnSpc>
              <a:spcBef>
                <a:spcPts val="1000"/>
              </a:spcBef>
              <a:spcAft>
                <a:spcPts val="0"/>
              </a:spcAft>
              <a:buClr>
                <a:schemeClr val="dk1"/>
              </a:buClr>
              <a:buSzPts val="2000"/>
              <a:buNone/>
            </a:pPr>
            <a:r>
              <a:t/>
            </a:r>
            <a:endParaRPr sz="20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000"/>
              <a:buNone/>
            </a:pPr>
            <a:r>
              <a:rPr lang="en-GB" sz="2000">
                <a:latin typeface="Century Gothic"/>
                <a:ea typeface="Century Gothic"/>
                <a:cs typeface="Century Gothic"/>
                <a:sym typeface="Century Gothic"/>
              </a:rPr>
              <a:t>The first part of the day is </a:t>
            </a:r>
            <a:r>
              <a:rPr b="1" lang="en-GB" sz="2000" u="sng">
                <a:latin typeface="Century Gothic"/>
                <a:ea typeface="Century Gothic"/>
                <a:cs typeface="Century Gothic"/>
                <a:sym typeface="Century Gothic"/>
              </a:rPr>
              <a:t>essential </a:t>
            </a:r>
            <a:r>
              <a:rPr lang="en-GB" sz="2000">
                <a:latin typeface="Century Gothic"/>
                <a:ea typeface="Century Gothic"/>
                <a:cs typeface="Century Gothic"/>
                <a:sym typeface="Century Gothic"/>
              </a:rPr>
              <a:t>learning time. The children will practise spelling strategies, times tables, arithmetic and other key skills as soon as they arrive.</a:t>
            </a:r>
            <a:endParaRPr sz="2000">
              <a:latin typeface="Century Gothic"/>
              <a:ea typeface="Century Gothic"/>
              <a:cs typeface="Century Gothic"/>
              <a:sym typeface="Century Gothic"/>
            </a:endParaRPr>
          </a:p>
          <a:p>
            <a:pPr indent="0" lvl="0" marL="0" rtl="0" algn="ctr">
              <a:lnSpc>
                <a:spcPct val="90000"/>
              </a:lnSpc>
              <a:spcBef>
                <a:spcPts val="1000"/>
              </a:spcBef>
              <a:spcAft>
                <a:spcPts val="0"/>
              </a:spcAft>
              <a:buClr>
                <a:schemeClr val="dk1"/>
              </a:buClr>
              <a:buSzPts val="2000"/>
              <a:buNone/>
            </a:pPr>
            <a:r>
              <a:t/>
            </a:r>
            <a:endParaRPr sz="2000">
              <a:latin typeface="Century Gothic"/>
              <a:ea typeface="Century Gothic"/>
              <a:cs typeface="Century Gothic"/>
              <a:sym typeface="Century Gothic"/>
            </a:endParaRPr>
          </a:p>
          <a:p>
            <a:pPr indent="0" lvl="0" marL="0" rtl="0" algn="ctr">
              <a:lnSpc>
                <a:spcPct val="90000"/>
              </a:lnSpc>
              <a:spcBef>
                <a:spcPts val="1000"/>
              </a:spcBef>
              <a:spcAft>
                <a:spcPts val="0"/>
              </a:spcAft>
              <a:buClr>
                <a:schemeClr val="dk1"/>
              </a:buClr>
              <a:buSzPts val="2000"/>
              <a:buNone/>
            </a:pPr>
            <a:r>
              <a:rPr lang="en-GB" sz="2000">
                <a:latin typeface="Century Gothic"/>
                <a:ea typeface="Century Gothic"/>
                <a:cs typeface="Century Gothic"/>
                <a:sym typeface="Century Gothic"/>
              </a:rPr>
              <a:t>We find that children who arrive on time have a calm, settled start to their day and are more ready to learn. </a:t>
            </a:r>
            <a:endParaRPr/>
          </a:p>
        </p:txBody>
      </p:sp>
      <p:sp>
        <p:nvSpPr>
          <p:cNvPr id="229" name="Google Shape;229;p14"/>
          <p:cNvSpPr/>
          <p:nvPr/>
        </p:nvSpPr>
        <p:spPr>
          <a:xfrm>
            <a:off x="6536735" y="205026"/>
            <a:ext cx="5472695" cy="1384995"/>
          </a:xfrm>
          <a:prstGeom prst="rect">
            <a:avLst/>
          </a:prstGeom>
          <a:solidFill>
            <a:schemeClr val="accent4"/>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5500"/>
                </a:solidFill>
                <a:latin typeface="Century Gothic"/>
                <a:ea typeface="Century Gothic"/>
                <a:cs typeface="Century Gothic"/>
                <a:sym typeface="Century Gothic"/>
              </a:rPr>
              <a:t>The gates will open at 8.40am.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5500"/>
                </a:solidFill>
                <a:latin typeface="Century Gothic"/>
                <a:ea typeface="Century Gothic"/>
                <a:cs typeface="Century Gothic"/>
                <a:sym typeface="Century Gothic"/>
              </a:rPr>
              <a:t>Children need to be in their classrooms by 8.50am</a:t>
            </a:r>
            <a:endParaRPr b="0" i="0" sz="2800" u="none" cap="none" strike="noStrike">
              <a:solidFill>
                <a:schemeClr val="dk1"/>
              </a:solidFill>
              <a:latin typeface="Calibri"/>
              <a:ea typeface="Calibri"/>
              <a:cs typeface="Calibri"/>
              <a:sym typeface="Calibri"/>
            </a:endParaRPr>
          </a:p>
        </p:txBody>
      </p:sp>
      <p:pic>
        <p:nvPicPr>
          <p:cNvPr id="230" name="Google Shape;230;p14"/>
          <p:cNvPicPr preferRelativeResize="0"/>
          <p:nvPr/>
        </p:nvPicPr>
        <p:blipFill rotWithShape="1">
          <a:blip r:embed="rId3">
            <a:alphaModFix/>
          </a:blip>
          <a:srcRect b="0" l="0" r="0" t="0"/>
          <a:stretch/>
        </p:blipFill>
        <p:spPr>
          <a:xfrm>
            <a:off x="8987586" y="4113259"/>
            <a:ext cx="3058640" cy="2395030"/>
          </a:xfrm>
          <a:prstGeom prst="rect">
            <a:avLst/>
          </a:prstGeom>
          <a:noFill/>
          <a:ln>
            <a:noFill/>
          </a:ln>
        </p:spPr>
      </p:pic>
      <p:pic>
        <p:nvPicPr>
          <p:cNvPr id="231" name="Google Shape;231;p14"/>
          <p:cNvPicPr preferRelativeResize="0"/>
          <p:nvPr/>
        </p:nvPicPr>
        <p:blipFill rotWithShape="1">
          <a:blip r:embed="rId4">
            <a:alphaModFix/>
          </a:blip>
          <a:srcRect b="0" l="0" r="0" t="0"/>
          <a:stretch/>
        </p:blipFill>
        <p:spPr>
          <a:xfrm>
            <a:off x="9009787" y="1590021"/>
            <a:ext cx="3036439" cy="25232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235" name="Shape 235"/>
        <p:cNvGrpSpPr/>
        <p:nvPr/>
      </p:nvGrpSpPr>
      <p:grpSpPr>
        <a:xfrm>
          <a:off x="0" y="0"/>
          <a:ext cx="0" cy="0"/>
          <a:chOff x="0" y="0"/>
          <a:chExt cx="0" cy="0"/>
        </a:xfrm>
      </p:grpSpPr>
      <p:sp>
        <p:nvSpPr>
          <p:cNvPr id="236" name="Google Shape;236;p15"/>
          <p:cNvSpPr txBox="1"/>
          <p:nvPr>
            <p:ph type="ctrTitle"/>
          </p:nvPr>
        </p:nvSpPr>
        <p:spPr>
          <a:xfrm>
            <a:off x="293656" y="-14194"/>
            <a:ext cx="3588327" cy="140638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entury Gothic"/>
              <a:buNone/>
            </a:pPr>
            <a:r>
              <a:rPr b="1" lang="en-GB" u="sng">
                <a:latin typeface="Century Gothic"/>
                <a:ea typeface="Century Gothic"/>
                <a:cs typeface="Century Gothic"/>
                <a:sym typeface="Century Gothic"/>
              </a:rPr>
              <a:t>Dismissal</a:t>
            </a:r>
            <a:endParaRPr/>
          </a:p>
        </p:txBody>
      </p:sp>
      <p:sp>
        <p:nvSpPr>
          <p:cNvPr id="237" name="Google Shape;237;p15"/>
          <p:cNvSpPr txBox="1"/>
          <p:nvPr>
            <p:ph idx="1" type="subTitle"/>
          </p:nvPr>
        </p:nvSpPr>
        <p:spPr>
          <a:xfrm>
            <a:off x="293656" y="1857471"/>
            <a:ext cx="11422170" cy="362769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GB">
                <a:latin typeface="Century Gothic"/>
                <a:ea typeface="Century Gothic"/>
                <a:cs typeface="Century Gothic"/>
                <a:sym typeface="Century Gothic"/>
              </a:rPr>
              <a:t>All children are collected from their classrooms.</a:t>
            </a:r>
            <a:endParaRPr/>
          </a:p>
          <a:p>
            <a:pPr indent="0" lvl="0" marL="0" rtl="0" algn="l">
              <a:lnSpc>
                <a:spcPct val="90000"/>
              </a:lnSpc>
              <a:spcBef>
                <a:spcPts val="1000"/>
              </a:spcBef>
              <a:spcAft>
                <a:spcPts val="0"/>
              </a:spcAft>
              <a:buClr>
                <a:schemeClr val="dk1"/>
              </a:buClr>
              <a:buSzPts val="2400"/>
              <a:buNone/>
            </a:pPr>
            <a:r>
              <a:t/>
            </a:r>
            <a:endParaRPr>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400"/>
              <a:buNone/>
            </a:pPr>
            <a:r>
              <a:rPr lang="en-GB">
                <a:latin typeface="Century Gothic"/>
                <a:ea typeface="Century Gothic"/>
                <a:cs typeface="Century Gothic"/>
                <a:sym typeface="Century Gothic"/>
              </a:rPr>
              <a:t>It is important that parents with children in both KS2 and early years/KS1 collect from the Silkstream entrance </a:t>
            </a:r>
            <a:r>
              <a:rPr b="1" lang="en-GB">
                <a:latin typeface="Century Gothic"/>
                <a:ea typeface="Century Gothic"/>
                <a:cs typeface="Century Gothic"/>
                <a:sym typeface="Century Gothic"/>
              </a:rPr>
              <a:t>FIRST</a:t>
            </a:r>
            <a:r>
              <a:rPr lang="en-GB">
                <a:latin typeface="Century Gothic"/>
                <a:ea typeface="Century Gothic"/>
                <a:cs typeface="Century Gothic"/>
                <a:sym typeface="Century Gothic"/>
              </a:rPr>
              <a:t> and follow the one way system which will lead them round to the early years and KS1 classrooms.</a:t>
            </a:r>
            <a:endParaRPr/>
          </a:p>
          <a:p>
            <a:pPr indent="0" lvl="0" marL="0" rtl="0" algn="l">
              <a:lnSpc>
                <a:spcPct val="90000"/>
              </a:lnSpc>
              <a:spcBef>
                <a:spcPts val="1000"/>
              </a:spcBef>
              <a:spcAft>
                <a:spcPts val="0"/>
              </a:spcAft>
              <a:buClr>
                <a:schemeClr val="dk1"/>
              </a:buClr>
              <a:buSzPts val="2400"/>
              <a:buNone/>
            </a:pPr>
            <a:r>
              <a:t/>
            </a:r>
            <a:endParaRPr>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400"/>
              <a:buNone/>
            </a:pPr>
            <a:r>
              <a:rPr lang="en-GB">
                <a:latin typeface="Century Gothic"/>
                <a:ea typeface="Century Gothic"/>
                <a:cs typeface="Century Gothic"/>
                <a:sym typeface="Century Gothic"/>
              </a:rPr>
              <a:t>As part of our Safeguarding arrangements, </a:t>
            </a:r>
            <a:r>
              <a:rPr b="1" lang="en-GB">
                <a:latin typeface="Century Gothic"/>
                <a:ea typeface="Century Gothic"/>
                <a:cs typeface="Century Gothic"/>
                <a:sym typeface="Century Gothic"/>
              </a:rPr>
              <a:t>children will only be released to adults who we have permission to collect </a:t>
            </a:r>
            <a:r>
              <a:rPr lang="en-GB">
                <a:latin typeface="Century Gothic"/>
                <a:ea typeface="Century Gothic"/>
                <a:cs typeface="Century Gothic"/>
                <a:sym typeface="Century Gothic"/>
              </a:rPr>
              <a:t>at the end of the day. Please make sure this information is up to date on Arbor.</a:t>
            </a:r>
            <a:endParaRPr/>
          </a:p>
          <a:p>
            <a:pPr indent="0" lvl="0" marL="0" rtl="0" algn="l">
              <a:lnSpc>
                <a:spcPct val="90000"/>
              </a:lnSpc>
              <a:spcBef>
                <a:spcPts val="1000"/>
              </a:spcBef>
              <a:spcAft>
                <a:spcPts val="0"/>
              </a:spcAft>
              <a:buClr>
                <a:schemeClr val="dk1"/>
              </a:buClr>
              <a:buSzPts val="2400"/>
              <a:buNone/>
            </a:pPr>
            <a:r>
              <a:t/>
            </a:r>
            <a:endParaRPr>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400"/>
              <a:buNone/>
            </a:pPr>
            <a:r>
              <a:rPr lang="en-GB">
                <a:latin typeface="Century Gothic"/>
                <a:ea typeface="Century Gothic"/>
                <a:cs typeface="Century Gothic"/>
                <a:sym typeface="Century Gothic"/>
              </a:rPr>
              <a:t>In an emergency, if someone else needs to collect your child, </a:t>
            </a:r>
            <a:r>
              <a:rPr b="1" lang="en-GB">
                <a:latin typeface="Century Gothic"/>
                <a:ea typeface="Century Gothic"/>
                <a:cs typeface="Century Gothic"/>
                <a:sym typeface="Century Gothic"/>
              </a:rPr>
              <a:t>please call the school office by 2.30pm. </a:t>
            </a:r>
            <a:endParaRPr/>
          </a:p>
        </p:txBody>
      </p:sp>
      <p:sp>
        <p:nvSpPr>
          <p:cNvPr id="238" name="Google Shape;238;p15"/>
          <p:cNvSpPr/>
          <p:nvPr/>
        </p:nvSpPr>
        <p:spPr>
          <a:xfrm>
            <a:off x="5221357" y="344781"/>
            <a:ext cx="5936973" cy="1384995"/>
          </a:xfrm>
          <a:prstGeom prst="rect">
            <a:avLst/>
          </a:prstGeom>
          <a:solidFill>
            <a:schemeClr val="accent4"/>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5500"/>
                </a:solidFill>
                <a:latin typeface="Century Gothic"/>
                <a:ea typeface="Century Gothic"/>
                <a:cs typeface="Century Gothic"/>
                <a:sym typeface="Century Gothic"/>
              </a:rPr>
              <a:t>Children need to be collected from their classrooms between 3:15 and 3.20pm.</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242" name="Shape 242"/>
        <p:cNvGrpSpPr/>
        <p:nvPr/>
      </p:nvGrpSpPr>
      <p:grpSpPr>
        <a:xfrm>
          <a:off x="0" y="0"/>
          <a:ext cx="0" cy="0"/>
          <a:chOff x="0" y="0"/>
          <a:chExt cx="0" cy="0"/>
        </a:xfrm>
      </p:grpSpPr>
      <p:sp>
        <p:nvSpPr>
          <p:cNvPr id="243" name="Google Shape;243;p16"/>
          <p:cNvSpPr txBox="1"/>
          <p:nvPr>
            <p:ph type="ctrTitle"/>
          </p:nvPr>
        </p:nvSpPr>
        <p:spPr>
          <a:xfrm>
            <a:off x="3185160" y="-82393"/>
            <a:ext cx="5821680" cy="9350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entury Gothic"/>
              <a:buNone/>
            </a:pPr>
            <a:r>
              <a:rPr b="1" lang="en-GB" u="sng">
                <a:latin typeface="Century Gothic"/>
                <a:ea typeface="Century Gothic"/>
                <a:cs typeface="Century Gothic"/>
                <a:sym typeface="Century Gothic"/>
              </a:rPr>
              <a:t>Online Safety</a:t>
            </a:r>
            <a:endParaRPr/>
          </a:p>
        </p:txBody>
      </p:sp>
      <p:sp>
        <p:nvSpPr>
          <p:cNvPr id="244" name="Google Shape;244;p16"/>
          <p:cNvSpPr txBox="1"/>
          <p:nvPr>
            <p:ph idx="1" type="subTitle"/>
          </p:nvPr>
        </p:nvSpPr>
        <p:spPr>
          <a:xfrm>
            <a:off x="471056" y="2138085"/>
            <a:ext cx="11584187" cy="16557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GB" sz="2000">
                <a:latin typeface="Century Gothic"/>
                <a:ea typeface="Century Gothic"/>
                <a:cs typeface="Century Gothic"/>
                <a:sym typeface="Century Gothic"/>
              </a:rPr>
              <a:t>- Set up parental controls on your wi-fi connection, phone, tablet and on any gaming devices that they use.</a:t>
            </a:r>
            <a:endParaRPr sz="20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000"/>
              <a:buNone/>
            </a:pPr>
            <a:r>
              <a:rPr lang="en-GB" sz="2000">
                <a:latin typeface="Century Gothic"/>
                <a:ea typeface="Century Gothic"/>
                <a:cs typeface="Century Gothic"/>
                <a:sym typeface="Century Gothic"/>
              </a:rPr>
              <a:t>- Talk to your child about staying safe online:</a:t>
            </a:r>
            <a:endParaRPr sz="20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000"/>
              <a:buNone/>
            </a:pPr>
            <a:r>
              <a:rPr lang="en-GB" sz="2000">
                <a:latin typeface="Century Gothic"/>
                <a:ea typeface="Century Gothic"/>
                <a:cs typeface="Century Gothic"/>
                <a:sym typeface="Century Gothic"/>
              </a:rPr>
              <a:t>- Agree rules with your child about not meeting up with people they have met online.</a:t>
            </a:r>
            <a:endParaRPr sz="20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000"/>
              <a:buNone/>
            </a:pPr>
            <a:r>
              <a:rPr lang="en-GB" sz="2000">
                <a:latin typeface="Century Gothic"/>
                <a:ea typeface="Century Gothic"/>
                <a:cs typeface="Century Gothic"/>
                <a:sym typeface="Century Gothic"/>
              </a:rPr>
              <a:t>- Let them know which websites they are allowed/not allowed to visit.</a:t>
            </a:r>
            <a:endParaRPr sz="20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000"/>
              <a:buNone/>
            </a:pPr>
            <a:r>
              <a:rPr lang="en-GB" sz="2000">
                <a:latin typeface="Century Gothic"/>
                <a:ea typeface="Century Gothic"/>
                <a:cs typeface="Century Gothic"/>
                <a:sym typeface="Century Gothic"/>
              </a:rPr>
              <a:t>- Allow them online only for a sensible duration - don't let them play for hours!</a:t>
            </a:r>
            <a:endParaRPr sz="20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000"/>
              <a:buNone/>
            </a:pPr>
            <a:r>
              <a:rPr lang="en-GB" sz="2000">
                <a:latin typeface="Century Gothic"/>
                <a:ea typeface="Century Gothic"/>
                <a:cs typeface="Century Gothic"/>
                <a:sym typeface="Century Gothic"/>
              </a:rPr>
              <a:t>- Discuss how they treat others online.</a:t>
            </a:r>
            <a:endParaRPr sz="20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000"/>
              <a:buNone/>
            </a:pPr>
            <a:r>
              <a:rPr lang="en-GB" sz="2000">
                <a:latin typeface="Century Gothic"/>
                <a:ea typeface="Century Gothic"/>
                <a:cs typeface="Century Gothic"/>
                <a:sym typeface="Century Gothic"/>
              </a:rPr>
              <a:t>- Make sure they are on child versions of sites like YouTube.</a:t>
            </a:r>
            <a:endParaRPr sz="20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000"/>
              <a:buNone/>
            </a:pPr>
            <a:r>
              <a:rPr lang="en-GB" sz="2000">
                <a:latin typeface="Century Gothic"/>
                <a:ea typeface="Century Gothic"/>
                <a:cs typeface="Century Gothic"/>
                <a:sym typeface="Century Gothic"/>
              </a:rPr>
              <a:t>- If your child plays video games, ensure they are appropriate for their age.</a:t>
            </a:r>
            <a:endParaRPr/>
          </a:p>
        </p:txBody>
      </p:sp>
      <p:sp>
        <p:nvSpPr>
          <p:cNvPr id="245" name="Google Shape;245;p16"/>
          <p:cNvSpPr/>
          <p:nvPr/>
        </p:nvSpPr>
        <p:spPr>
          <a:xfrm>
            <a:off x="471056" y="729695"/>
            <a:ext cx="1172094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96"/>
                </a:solidFill>
                <a:latin typeface="Century Gothic"/>
                <a:ea typeface="Century Gothic"/>
                <a:cs typeface="Century Gothic"/>
                <a:sym typeface="Century Gothic"/>
              </a:rPr>
              <a:t>The internet is amazing. Children can play, learn, create and connect - opening up a whole world of exciting possibilities. But with the digital world changing all the time, how can you make sure your child is staying safe?</a:t>
            </a:r>
            <a:endParaRPr b="0" i="0" sz="2400" u="none" cap="none" strike="noStrike">
              <a:solidFill>
                <a:schemeClr val="dk1"/>
              </a:solidFill>
              <a:latin typeface="Calibri"/>
              <a:ea typeface="Calibri"/>
              <a:cs typeface="Calibri"/>
              <a:sym typeface="Calibri"/>
            </a:endParaRPr>
          </a:p>
        </p:txBody>
      </p:sp>
      <p:sp>
        <p:nvSpPr>
          <p:cNvPr id="246" name="Google Shape;246;p16"/>
          <p:cNvSpPr/>
          <p:nvPr/>
        </p:nvSpPr>
        <p:spPr>
          <a:xfrm>
            <a:off x="1315287" y="5657671"/>
            <a:ext cx="1172094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96"/>
                </a:solidFill>
                <a:latin typeface="Century Gothic"/>
                <a:ea typeface="Century Gothic"/>
                <a:cs typeface="Century Gothic"/>
                <a:sym typeface="Century Gothic"/>
              </a:rPr>
              <a:t>Some useful websites are: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sng" cap="none" strike="noStrike">
                <a:solidFill>
                  <a:srgbClr val="000096"/>
                </a:solidFill>
                <a:latin typeface="Century Gothic"/>
                <a:ea typeface="Century Gothic"/>
                <a:cs typeface="Century Gothic"/>
                <a:sym typeface="Century Gothic"/>
                <a:hlinkClick r:id="rId3">
                  <a:extLst>
                    <a:ext uri="{A12FA001-AC4F-418D-AE19-62706E023703}">
                      <ahyp:hlinkClr val="tx"/>
                    </a:ext>
                  </a:extLst>
                </a:hlinkClick>
              </a:rPr>
              <a:t>https://www.thinkuknow.co.uk/</a:t>
            </a:r>
            <a:r>
              <a:rPr b="0" i="0" lang="en-GB" sz="2400" u="none" cap="none" strike="noStrike">
                <a:solidFill>
                  <a:srgbClr val="000096"/>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sng" cap="none" strike="noStrike">
                <a:solidFill>
                  <a:srgbClr val="000096"/>
                </a:solidFill>
                <a:latin typeface="Century Gothic"/>
                <a:ea typeface="Century Gothic"/>
                <a:cs typeface="Century Gothic"/>
                <a:sym typeface="Century Gothic"/>
                <a:hlinkClick r:id="rId4">
                  <a:extLst>
                    <a:ext uri="{A12FA001-AC4F-418D-AE19-62706E023703}">
                      <ahyp:hlinkClr val="tx"/>
                    </a:ext>
                  </a:extLst>
                </a:hlinkClick>
              </a:rPr>
              <a:t>https://www.nspcc.org.uk/keeping-children-safe/online-safety/</a:t>
            </a:r>
            <a:r>
              <a:rPr b="0" i="0" lang="en-GB" sz="2400" u="none" cap="none" strike="noStrike">
                <a:solidFill>
                  <a:srgbClr val="000096"/>
                </a:solidFill>
                <a:latin typeface="Century Gothic"/>
                <a:ea typeface="Century Gothic"/>
                <a:cs typeface="Century Gothic"/>
                <a:sym typeface="Century Gothic"/>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250" name="Shape 250"/>
        <p:cNvGrpSpPr/>
        <p:nvPr/>
      </p:nvGrpSpPr>
      <p:grpSpPr>
        <a:xfrm>
          <a:off x="0" y="0"/>
          <a:ext cx="0" cy="0"/>
          <a:chOff x="0" y="0"/>
          <a:chExt cx="0" cy="0"/>
        </a:xfrm>
      </p:grpSpPr>
      <p:sp>
        <p:nvSpPr>
          <p:cNvPr id="251" name="Google Shape;251;p17"/>
          <p:cNvSpPr txBox="1"/>
          <p:nvPr>
            <p:ph type="ctrTitle"/>
          </p:nvPr>
        </p:nvSpPr>
        <p:spPr>
          <a:xfrm>
            <a:off x="0" y="0"/>
            <a:ext cx="5821680" cy="9350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entury Gothic"/>
              <a:buNone/>
            </a:pPr>
            <a:r>
              <a:rPr b="1" lang="en-GB" u="sng">
                <a:latin typeface="Century Gothic"/>
                <a:ea typeface="Century Gothic"/>
                <a:cs typeface="Century Gothic"/>
                <a:sym typeface="Century Gothic"/>
              </a:rPr>
              <a:t>Safeguarding</a:t>
            </a:r>
            <a:endParaRPr/>
          </a:p>
        </p:txBody>
      </p:sp>
      <p:sp>
        <p:nvSpPr>
          <p:cNvPr id="252" name="Google Shape;252;p17"/>
          <p:cNvSpPr/>
          <p:nvPr/>
        </p:nvSpPr>
        <p:spPr>
          <a:xfrm>
            <a:off x="235528" y="1120675"/>
            <a:ext cx="5586152"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96"/>
                </a:solidFill>
                <a:latin typeface="Century Gothic"/>
                <a:ea typeface="Century Gothic"/>
                <a:cs typeface="Century Gothic"/>
                <a:sym typeface="Century Gothic"/>
              </a:rPr>
              <a:t>It is the responsibility of everyone to keep our children safe. If you have a concern about a child please speak to one of our Safeguarding Officers – Ms Golding, Jackie or Mr Moore.</a:t>
            </a:r>
            <a:endParaRPr b="0" i="0" sz="2400" u="none" cap="none" strike="noStrike">
              <a:solidFill>
                <a:schemeClr val="dk1"/>
              </a:solidFill>
              <a:latin typeface="Calibri"/>
              <a:ea typeface="Calibri"/>
              <a:cs typeface="Calibri"/>
              <a:sym typeface="Calibri"/>
            </a:endParaRPr>
          </a:p>
        </p:txBody>
      </p:sp>
      <p:pic>
        <p:nvPicPr>
          <p:cNvPr descr="Safeguarding poster.png" id="253" name="Google Shape;253;p17"/>
          <p:cNvPicPr preferRelativeResize="0"/>
          <p:nvPr/>
        </p:nvPicPr>
        <p:blipFill rotWithShape="1">
          <a:blip r:embed="rId3">
            <a:alphaModFix/>
          </a:blip>
          <a:srcRect b="0" l="0" r="0" t="0"/>
          <a:stretch/>
        </p:blipFill>
        <p:spPr>
          <a:xfrm>
            <a:off x="6612836" y="0"/>
            <a:ext cx="5452666"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257" name="Shape 257"/>
        <p:cNvGrpSpPr/>
        <p:nvPr/>
      </p:nvGrpSpPr>
      <p:grpSpPr>
        <a:xfrm>
          <a:off x="0" y="0"/>
          <a:ext cx="0" cy="0"/>
          <a:chOff x="0" y="0"/>
          <a:chExt cx="0" cy="0"/>
        </a:xfrm>
      </p:grpSpPr>
      <p:sp>
        <p:nvSpPr>
          <p:cNvPr id="258" name="Google Shape;258;p18"/>
          <p:cNvSpPr txBox="1"/>
          <p:nvPr>
            <p:ph idx="1" type="subTitle"/>
          </p:nvPr>
        </p:nvSpPr>
        <p:spPr>
          <a:xfrm>
            <a:off x="3288340" y="165767"/>
            <a:ext cx="4790914" cy="1393211"/>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b="1" lang="en-GB" sz="7700" u="sng">
                <a:latin typeface="Century Gothic"/>
                <a:ea typeface="Century Gothic"/>
                <a:cs typeface="Century Gothic"/>
                <a:sym typeface="Century Gothic"/>
              </a:rPr>
              <a:t>Homework</a:t>
            </a:r>
            <a:endParaRPr/>
          </a:p>
          <a:p>
            <a:pPr indent="0" lvl="0" marL="0" rtl="0" algn="l">
              <a:lnSpc>
                <a:spcPct val="90000"/>
              </a:lnSpc>
              <a:spcBef>
                <a:spcPts val="1000"/>
              </a:spcBef>
              <a:spcAft>
                <a:spcPts val="0"/>
              </a:spcAft>
              <a:buClr>
                <a:schemeClr val="dk1"/>
              </a:buClr>
              <a:buSzPct val="100000"/>
              <a:buNone/>
            </a:pPr>
            <a:r>
              <a:t/>
            </a:r>
            <a:endParaRPr sz="3200">
              <a:highlight>
                <a:srgbClr val="FFFF00"/>
              </a:highlight>
            </a:endParaRPr>
          </a:p>
          <a:p>
            <a:pPr indent="0" lvl="0" marL="0" rtl="0" algn="l">
              <a:lnSpc>
                <a:spcPct val="90000"/>
              </a:lnSpc>
              <a:spcBef>
                <a:spcPts val="1000"/>
              </a:spcBef>
              <a:spcAft>
                <a:spcPts val="0"/>
              </a:spcAft>
              <a:buClr>
                <a:schemeClr val="dk1"/>
              </a:buClr>
              <a:buSzPct val="100000"/>
              <a:buNone/>
            </a:pPr>
            <a:r>
              <a:t/>
            </a:r>
            <a:endParaRPr u="sng"/>
          </a:p>
        </p:txBody>
      </p:sp>
      <p:pic>
        <p:nvPicPr>
          <p:cNvPr id="259" name="Google Shape;259;p18"/>
          <p:cNvPicPr preferRelativeResize="0"/>
          <p:nvPr/>
        </p:nvPicPr>
        <p:blipFill rotWithShape="1">
          <a:blip r:embed="rId3">
            <a:alphaModFix/>
          </a:blip>
          <a:srcRect b="0" l="0" r="0" t="0"/>
          <a:stretch/>
        </p:blipFill>
        <p:spPr>
          <a:xfrm>
            <a:off x="640490" y="2252581"/>
            <a:ext cx="1674737" cy="1619526"/>
          </a:xfrm>
          <a:prstGeom prst="rect">
            <a:avLst/>
          </a:prstGeom>
          <a:noFill/>
          <a:ln>
            <a:noFill/>
          </a:ln>
        </p:spPr>
      </p:pic>
      <p:pic>
        <p:nvPicPr>
          <p:cNvPr id="260" name="Google Shape;260;p18"/>
          <p:cNvPicPr preferRelativeResize="0"/>
          <p:nvPr/>
        </p:nvPicPr>
        <p:blipFill rotWithShape="1">
          <a:blip r:embed="rId4">
            <a:alphaModFix/>
          </a:blip>
          <a:srcRect b="0" l="0" r="0" t="0"/>
          <a:stretch/>
        </p:blipFill>
        <p:spPr>
          <a:xfrm>
            <a:off x="4027743" y="2129248"/>
            <a:ext cx="7083582" cy="3966359"/>
          </a:xfrm>
          <a:prstGeom prst="rect">
            <a:avLst/>
          </a:prstGeom>
          <a:noFill/>
          <a:ln>
            <a:noFill/>
          </a:ln>
        </p:spPr>
      </p:pic>
      <p:sp>
        <p:nvSpPr>
          <p:cNvPr id="261" name="Google Shape;261;p18"/>
          <p:cNvSpPr/>
          <p:nvPr/>
        </p:nvSpPr>
        <p:spPr>
          <a:xfrm>
            <a:off x="10493828" y="4374076"/>
            <a:ext cx="1698171" cy="1823523"/>
          </a:xfrm>
          <a:prstGeom prst="mathMultiply">
            <a:avLst>
              <a:gd fmla="val 23520" name="adj1"/>
            </a:avLst>
          </a:prstGeom>
          <a:solidFill>
            <a:srgbClr val="FF0000"/>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2" name="Google Shape;262;p18"/>
          <p:cNvPicPr preferRelativeResize="0"/>
          <p:nvPr/>
        </p:nvPicPr>
        <p:blipFill rotWithShape="1">
          <a:blip r:embed="rId5">
            <a:alphaModFix/>
          </a:blip>
          <a:srcRect b="0" l="0" r="0" t="0"/>
          <a:stretch/>
        </p:blipFill>
        <p:spPr>
          <a:xfrm>
            <a:off x="640465" y="4476068"/>
            <a:ext cx="2139666" cy="1619526"/>
          </a:xfrm>
          <a:prstGeom prst="rect">
            <a:avLst/>
          </a:prstGeom>
          <a:noFill/>
          <a:ln>
            <a:noFill/>
          </a:ln>
        </p:spPr>
      </p:pic>
      <p:sp>
        <p:nvSpPr>
          <p:cNvPr id="263" name="Google Shape;263;p18"/>
          <p:cNvSpPr txBox="1"/>
          <p:nvPr/>
        </p:nvSpPr>
        <p:spPr>
          <a:xfrm>
            <a:off x="640499" y="1558979"/>
            <a:ext cx="2139600" cy="6936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90000"/>
              </a:lnSpc>
              <a:spcBef>
                <a:spcPts val="0"/>
              </a:spcBef>
              <a:spcAft>
                <a:spcPts val="0"/>
              </a:spcAft>
              <a:buClr>
                <a:schemeClr val="dk1"/>
              </a:buClr>
              <a:buSzPct val="33333"/>
              <a:buFont typeface="Arial"/>
              <a:buNone/>
            </a:pPr>
            <a:r>
              <a:rPr b="1" i="0" lang="en-GB" sz="13200" u="none" cap="none" strike="noStrike">
                <a:solidFill>
                  <a:schemeClr val="dk1"/>
                </a:solidFill>
                <a:latin typeface="Century Gothic"/>
                <a:ea typeface="Century Gothic"/>
                <a:cs typeface="Century Gothic"/>
                <a:sym typeface="Century Gothic"/>
              </a:rPr>
              <a:t>Phonics</a:t>
            </a:r>
            <a:endParaRPr b="0" i="0" sz="102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t/>
            </a:r>
            <a:endParaRPr b="0" i="0" sz="4000" u="none" cap="none" strike="noStrike">
              <a:solidFill>
                <a:schemeClr val="dk1"/>
              </a:solidFill>
              <a:highlight>
                <a:srgbClr val="FFFF00"/>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t/>
            </a:r>
            <a:endParaRPr b="0" i="0" sz="3200" u="sng"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267" name="Shape 267"/>
        <p:cNvGrpSpPr/>
        <p:nvPr/>
      </p:nvGrpSpPr>
      <p:grpSpPr>
        <a:xfrm>
          <a:off x="0" y="0"/>
          <a:ext cx="0" cy="0"/>
          <a:chOff x="0" y="0"/>
          <a:chExt cx="0" cy="0"/>
        </a:xfrm>
      </p:grpSpPr>
      <p:sp>
        <p:nvSpPr>
          <p:cNvPr id="268" name="Google Shape;268;p19"/>
          <p:cNvSpPr txBox="1"/>
          <p:nvPr>
            <p:ph type="ctrTitle"/>
          </p:nvPr>
        </p:nvSpPr>
        <p:spPr>
          <a:xfrm>
            <a:off x="1524000" y="159667"/>
            <a:ext cx="9144000" cy="91291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entury Gothic"/>
              <a:buNone/>
            </a:pPr>
            <a:r>
              <a:rPr b="1" lang="en-GB" u="sng">
                <a:latin typeface="Century Gothic"/>
                <a:ea typeface="Century Gothic"/>
                <a:cs typeface="Century Gothic"/>
                <a:sym typeface="Century Gothic"/>
              </a:rPr>
              <a:t>How can parents help?</a:t>
            </a:r>
            <a:endParaRPr/>
          </a:p>
        </p:txBody>
      </p:sp>
      <p:sp>
        <p:nvSpPr>
          <p:cNvPr id="269" name="Google Shape;269;p19"/>
          <p:cNvSpPr txBox="1"/>
          <p:nvPr>
            <p:ph idx="1" type="subTitle"/>
          </p:nvPr>
        </p:nvSpPr>
        <p:spPr>
          <a:xfrm>
            <a:off x="572729" y="1162995"/>
            <a:ext cx="11046542" cy="5535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Century Gothic"/>
              <a:buChar char="•"/>
            </a:pPr>
            <a:r>
              <a:rPr lang="en-GB">
                <a:solidFill>
                  <a:srgbClr val="000000"/>
                </a:solidFill>
                <a:latin typeface="Century Gothic"/>
                <a:ea typeface="Century Gothic"/>
                <a:cs typeface="Century Gothic"/>
                <a:sym typeface="Century Gothic"/>
              </a:rPr>
              <a:t>The best help is by taking an interest in your child’s learning and giving lots of positive encouragement.</a:t>
            </a:r>
            <a:endParaRPr/>
          </a:p>
          <a:p>
            <a:pPr indent="0" lvl="0" marL="0" rtl="0" algn="ctr">
              <a:lnSpc>
                <a:spcPct val="90000"/>
              </a:lnSpc>
              <a:spcBef>
                <a:spcPts val="1000"/>
              </a:spcBef>
              <a:spcAft>
                <a:spcPts val="0"/>
              </a:spcAft>
              <a:buClr>
                <a:srgbClr val="000000"/>
              </a:buClr>
              <a:buSzPts val="2400"/>
              <a:buFont typeface="Century Gothic"/>
              <a:buChar char="•"/>
            </a:pPr>
            <a:r>
              <a:rPr lang="en-GB">
                <a:solidFill>
                  <a:srgbClr val="000000"/>
                </a:solidFill>
                <a:latin typeface="Century Gothic"/>
                <a:ea typeface="Century Gothic"/>
                <a:cs typeface="Century Gothic"/>
                <a:sym typeface="Century Gothic"/>
              </a:rPr>
              <a:t>Attending all meetings and parents evenings.</a:t>
            </a:r>
            <a:endParaRPr/>
          </a:p>
          <a:p>
            <a:pPr indent="0" lvl="0" marL="0" rtl="0" algn="ctr">
              <a:lnSpc>
                <a:spcPct val="90000"/>
              </a:lnSpc>
              <a:spcBef>
                <a:spcPts val="1000"/>
              </a:spcBef>
              <a:spcAft>
                <a:spcPts val="0"/>
              </a:spcAft>
              <a:buClr>
                <a:srgbClr val="000000"/>
              </a:buClr>
              <a:buSzPts val="2400"/>
              <a:buFont typeface="Century Gothic"/>
              <a:buChar char="•"/>
            </a:pPr>
            <a:r>
              <a:rPr lang="en-GB">
                <a:solidFill>
                  <a:srgbClr val="000000"/>
                </a:solidFill>
                <a:latin typeface="Century Gothic"/>
                <a:ea typeface="Century Gothic"/>
                <a:cs typeface="Century Gothic"/>
                <a:sym typeface="Century Gothic"/>
              </a:rPr>
              <a:t>Supporting by engaging with home learning.</a:t>
            </a:r>
            <a:endParaRPr/>
          </a:p>
          <a:p>
            <a:pPr indent="0" lvl="0" marL="0" rtl="0" algn="ctr">
              <a:lnSpc>
                <a:spcPct val="90000"/>
              </a:lnSpc>
              <a:spcBef>
                <a:spcPts val="1000"/>
              </a:spcBef>
              <a:spcAft>
                <a:spcPts val="0"/>
              </a:spcAft>
              <a:buClr>
                <a:srgbClr val="000000"/>
              </a:buClr>
              <a:buSzPts val="2400"/>
              <a:buFont typeface="Century Gothic"/>
              <a:buChar char="•"/>
            </a:pPr>
            <a:r>
              <a:rPr lang="en-GB">
                <a:solidFill>
                  <a:srgbClr val="000000"/>
                </a:solidFill>
                <a:latin typeface="Century Gothic"/>
                <a:ea typeface="Century Gothic"/>
                <a:cs typeface="Century Gothic"/>
                <a:sym typeface="Century Gothic"/>
              </a:rPr>
              <a:t>Talking to us if there is a change at home. </a:t>
            </a:r>
            <a:endParaRPr/>
          </a:p>
          <a:p>
            <a:pPr indent="0" lvl="0" marL="0" rtl="0" algn="ctr">
              <a:lnSpc>
                <a:spcPct val="90000"/>
              </a:lnSpc>
              <a:spcBef>
                <a:spcPts val="1000"/>
              </a:spcBef>
              <a:spcAft>
                <a:spcPts val="0"/>
              </a:spcAft>
              <a:buClr>
                <a:schemeClr val="dk1"/>
              </a:buClr>
              <a:buSzPts val="2400"/>
              <a:buFont typeface="Calibri"/>
              <a:buNone/>
            </a:pPr>
            <a:r>
              <a:t/>
            </a:r>
            <a:endParaRPr>
              <a:solidFill>
                <a:srgbClr val="000000"/>
              </a:solidFill>
              <a:latin typeface="Century Gothic"/>
              <a:ea typeface="Century Gothic"/>
              <a:cs typeface="Century Gothic"/>
              <a:sym typeface="Century Gothic"/>
            </a:endParaRPr>
          </a:p>
          <a:p>
            <a:pPr indent="0" lvl="0" marL="0" rtl="0" algn="ctr">
              <a:lnSpc>
                <a:spcPct val="90000"/>
              </a:lnSpc>
              <a:spcBef>
                <a:spcPts val="1000"/>
              </a:spcBef>
              <a:spcAft>
                <a:spcPts val="0"/>
              </a:spcAft>
              <a:buClr>
                <a:srgbClr val="000000"/>
              </a:buClr>
              <a:buSzPts val="2400"/>
              <a:buNone/>
            </a:pPr>
            <a:r>
              <a:rPr lang="en-GB">
                <a:solidFill>
                  <a:srgbClr val="000000"/>
                </a:solidFill>
                <a:latin typeface="Century Gothic"/>
                <a:ea typeface="Century Gothic"/>
                <a:cs typeface="Century Gothic"/>
                <a:sym typeface="Century Gothic"/>
              </a:rPr>
              <a:t>Ensuring children attend:</a:t>
            </a:r>
            <a:endParaRPr/>
          </a:p>
          <a:p>
            <a:pPr indent="-152400" lvl="1" marL="457200" rtl="0" algn="ctr">
              <a:lnSpc>
                <a:spcPct val="90000"/>
              </a:lnSpc>
              <a:spcBef>
                <a:spcPts val="500"/>
              </a:spcBef>
              <a:spcAft>
                <a:spcPts val="0"/>
              </a:spcAft>
              <a:buClr>
                <a:srgbClr val="000000"/>
              </a:buClr>
              <a:buSzPts val="2400"/>
              <a:buFont typeface="Noto Sans Symbols"/>
              <a:buChar char="▪"/>
            </a:pPr>
            <a:r>
              <a:rPr lang="en-GB" sz="2400">
                <a:solidFill>
                  <a:srgbClr val="000000"/>
                </a:solidFill>
                <a:latin typeface="Century Gothic"/>
                <a:ea typeface="Century Gothic"/>
                <a:cs typeface="Century Gothic"/>
                <a:sym typeface="Century Gothic"/>
              </a:rPr>
              <a:t>	On time to start the day</a:t>
            </a:r>
            <a:endParaRPr/>
          </a:p>
          <a:p>
            <a:pPr indent="-152400" lvl="1" marL="457200" rtl="0" algn="ctr">
              <a:lnSpc>
                <a:spcPct val="90000"/>
              </a:lnSpc>
              <a:spcBef>
                <a:spcPts val="500"/>
              </a:spcBef>
              <a:spcAft>
                <a:spcPts val="0"/>
              </a:spcAft>
              <a:buClr>
                <a:srgbClr val="000000"/>
              </a:buClr>
              <a:buSzPts val="2400"/>
              <a:buFont typeface="Noto Sans Symbols"/>
              <a:buChar char="▪"/>
            </a:pPr>
            <a:r>
              <a:rPr lang="en-GB" sz="2400">
                <a:solidFill>
                  <a:srgbClr val="000000"/>
                </a:solidFill>
                <a:latin typeface="Century Gothic"/>
                <a:ea typeface="Century Gothic"/>
                <a:cs typeface="Century Gothic"/>
                <a:sym typeface="Century Gothic"/>
              </a:rPr>
              <a:t>	Having had breakfast</a:t>
            </a:r>
            <a:endParaRPr/>
          </a:p>
          <a:p>
            <a:pPr indent="-152400" lvl="1" marL="457200" rtl="0" algn="ctr">
              <a:lnSpc>
                <a:spcPct val="90000"/>
              </a:lnSpc>
              <a:spcBef>
                <a:spcPts val="500"/>
              </a:spcBef>
              <a:spcAft>
                <a:spcPts val="0"/>
              </a:spcAft>
              <a:buClr>
                <a:srgbClr val="000000"/>
              </a:buClr>
              <a:buSzPts val="2400"/>
              <a:buFont typeface="Noto Sans Symbols"/>
              <a:buChar char="▪"/>
            </a:pPr>
            <a:r>
              <a:rPr lang="en-GB" sz="2400">
                <a:solidFill>
                  <a:srgbClr val="000000"/>
                </a:solidFill>
                <a:latin typeface="Century Gothic"/>
                <a:ea typeface="Century Gothic"/>
                <a:cs typeface="Century Gothic"/>
                <a:sym typeface="Century Gothic"/>
              </a:rPr>
              <a:t>	Having gone to bed at a reasonable time!</a:t>
            </a:r>
            <a:endParaRPr/>
          </a:p>
          <a:p>
            <a:pPr indent="-152400" lvl="1" marL="457200" rtl="0" algn="ctr">
              <a:lnSpc>
                <a:spcPct val="90000"/>
              </a:lnSpc>
              <a:spcBef>
                <a:spcPts val="500"/>
              </a:spcBef>
              <a:spcAft>
                <a:spcPts val="0"/>
              </a:spcAft>
              <a:buClr>
                <a:srgbClr val="000000"/>
              </a:buClr>
              <a:buSzPts val="2400"/>
              <a:buFont typeface="Noto Sans Symbols"/>
              <a:buChar char="▪"/>
            </a:pPr>
            <a:r>
              <a:rPr lang="en-GB" sz="2400">
                <a:solidFill>
                  <a:srgbClr val="000000"/>
                </a:solidFill>
                <a:latin typeface="Century Gothic"/>
                <a:ea typeface="Century Gothic"/>
                <a:cs typeface="Century Gothic"/>
                <a:sym typeface="Century Gothic"/>
              </a:rPr>
              <a:t>  With their book bag and labelled water bottle</a:t>
            </a:r>
            <a:endParaRPr/>
          </a:p>
          <a:p>
            <a:pPr indent="0" lvl="1" marL="457200" rtl="0" algn="ctr">
              <a:lnSpc>
                <a:spcPct val="90000"/>
              </a:lnSpc>
              <a:spcBef>
                <a:spcPts val="500"/>
              </a:spcBef>
              <a:spcAft>
                <a:spcPts val="0"/>
              </a:spcAft>
              <a:buClr>
                <a:schemeClr val="dk1"/>
              </a:buClr>
              <a:buSzPts val="2400"/>
              <a:buNone/>
            </a:pPr>
            <a:r>
              <a:t/>
            </a:r>
            <a:endParaRPr sz="2400">
              <a:solidFill>
                <a:srgbClr val="000000"/>
              </a:solidFill>
              <a:latin typeface="Century Gothic"/>
              <a:ea typeface="Century Gothic"/>
              <a:cs typeface="Century Gothic"/>
              <a:sym typeface="Century Gothic"/>
            </a:endParaRPr>
          </a:p>
          <a:p>
            <a:pPr indent="0" lvl="0" marL="0" rtl="0" algn="ctr">
              <a:lnSpc>
                <a:spcPct val="90000"/>
              </a:lnSpc>
              <a:spcBef>
                <a:spcPts val="1000"/>
              </a:spcBef>
              <a:spcAft>
                <a:spcPts val="0"/>
              </a:spcAft>
              <a:buClr>
                <a:srgbClr val="000000"/>
              </a:buClr>
              <a:buSzPts val="2400"/>
              <a:buNone/>
            </a:pPr>
            <a:r>
              <a:rPr lang="en-GB">
                <a:solidFill>
                  <a:srgbClr val="000000"/>
                </a:solidFill>
                <a:latin typeface="Century Gothic"/>
                <a:ea typeface="Century Gothic"/>
                <a:cs typeface="Century Gothic"/>
                <a:sym typeface="Century Gothic"/>
              </a:rPr>
              <a:t>Please collect children on-time or phone ahead if you are late.</a:t>
            </a:r>
            <a:endParaRPr>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92" name="Shape 92"/>
        <p:cNvGrpSpPr/>
        <p:nvPr/>
      </p:nvGrpSpPr>
      <p:grpSpPr>
        <a:xfrm>
          <a:off x="0" y="0"/>
          <a:ext cx="0" cy="0"/>
          <a:chOff x="0" y="0"/>
          <a:chExt cx="0" cy="0"/>
        </a:xfrm>
      </p:grpSpPr>
      <p:sp>
        <p:nvSpPr>
          <p:cNvPr id="93" name="Google Shape;93;p2"/>
          <p:cNvSpPr txBox="1"/>
          <p:nvPr>
            <p:ph type="ctrTitle"/>
          </p:nvPr>
        </p:nvSpPr>
        <p:spPr>
          <a:xfrm>
            <a:off x="779480" y="97580"/>
            <a:ext cx="11087595" cy="9424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entury Gothic"/>
              <a:buNone/>
            </a:pPr>
            <a:r>
              <a:rPr b="1" lang="en-GB" u="sng">
                <a:latin typeface="Century Gothic"/>
                <a:ea typeface="Century Gothic"/>
                <a:cs typeface="Century Gothic"/>
                <a:sym typeface="Century Gothic"/>
              </a:rPr>
              <a:t>Who are the adults in year 1?</a:t>
            </a:r>
            <a:endParaRPr/>
          </a:p>
        </p:txBody>
      </p:sp>
      <p:pic>
        <p:nvPicPr>
          <p:cNvPr id="94" name="Google Shape;94;p2"/>
          <p:cNvPicPr preferRelativeResize="0"/>
          <p:nvPr/>
        </p:nvPicPr>
        <p:blipFill rotWithShape="1">
          <a:blip r:embed="rId3">
            <a:alphaModFix/>
          </a:blip>
          <a:srcRect b="0" l="0" r="0" t="0"/>
          <a:stretch/>
        </p:blipFill>
        <p:spPr>
          <a:xfrm>
            <a:off x="416975" y="4695766"/>
            <a:ext cx="1428750" cy="1428750"/>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2359438" y="4695766"/>
            <a:ext cx="1428750" cy="1428750"/>
          </a:xfrm>
          <a:prstGeom prst="rect">
            <a:avLst/>
          </a:prstGeom>
          <a:noFill/>
          <a:ln>
            <a:noFill/>
          </a:ln>
        </p:spPr>
      </p:pic>
      <p:pic>
        <p:nvPicPr>
          <p:cNvPr id="96" name="Google Shape;96;p2"/>
          <p:cNvPicPr preferRelativeResize="0"/>
          <p:nvPr/>
        </p:nvPicPr>
        <p:blipFill rotWithShape="1">
          <a:blip r:embed="rId5">
            <a:alphaModFix/>
          </a:blip>
          <a:srcRect b="0" l="0" r="0" t="0"/>
          <a:stretch/>
        </p:blipFill>
        <p:spPr>
          <a:xfrm>
            <a:off x="4301900" y="4695766"/>
            <a:ext cx="1428750" cy="1428750"/>
          </a:xfrm>
          <a:prstGeom prst="rect">
            <a:avLst/>
          </a:prstGeom>
          <a:noFill/>
          <a:ln>
            <a:noFill/>
          </a:ln>
        </p:spPr>
      </p:pic>
      <p:pic>
        <p:nvPicPr>
          <p:cNvPr id="97" name="Google Shape;97;p2"/>
          <p:cNvPicPr preferRelativeResize="0"/>
          <p:nvPr/>
        </p:nvPicPr>
        <p:blipFill rotWithShape="1">
          <a:blip r:embed="rId6">
            <a:alphaModFix/>
          </a:blip>
          <a:srcRect b="0" l="0" r="0" t="0"/>
          <a:stretch/>
        </p:blipFill>
        <p:spPr>
          <a:xfrm>
            <a:off x="6142988" y="4695766"/>
            <a:ext cx="1428750" cy="1428750"/>
          </a:xfrm>
          <a:prstGeom prst="rect">
            <a:avLst/>
          </a:prstGeom>
          <a:noFill/>
          <a:ln>
            <a:noFill/>
          </a:ln>
        </p:spPr>
      </p:pic>
      <p:pic>
        <p:nvPicPr>
          <p:cNvPr id="98" name="Google Shape;98;p2"/>
          <p:cNvPicPr preferRelativeResize="0"/>
          <p:nvPr/>
        </p:nvPicPr>
        <p:blipFill rotWithShape="1">
          <a:blip r:embed="rId7">
            <a:alphaModFix/>
          </a:blip>
          <a:srcRect b="0" l="0" r="0" t="0"/>
          <a:stretch/>
        </p:blipFill>
        <p:spPr>
          <a:xfrm>
            <a:off x="8051675" y="4695766"/>
            <a:ext cx="1428750" cy="1428750"/>
          </a:xfrm>
          <a:prstGeom prst="rect">
            <a:avLst/>
          </a:prstGeom>
          <a:noFill/>
          <a:ln>
            <a:noFill/>
          </a:ln>
        </p:spPr>
      </p:pic>
      <p:pic>
        <p:nvPicPr>
          <p:cNvPr id="99" name="Google Shape;99;p2"/>
          <p:cNvPicPr preferRelativeResize="0"/>
          <p:nvPr/>
        </p:nvPicPr>
        <p:blipFill rotWithShape="1">
          <a:blip r:embed="rId8">
            <a:alphaModFix/>
          </a:blip>
          <a:srcRect b="0" l="0" r="0" t="0"/>
          <a:stretch/>
        </p:blipFill>
        <p:spPr>
          <a:xfrm>
            <a:off x="10084275" y="4695766"/>
            <a:ext cx="1428750" cy="1428750"/>
          </a:xfrm>
          <a:prstGeom prst="rect">
            <a:avLst/>
          </a:prstGeom>
          <a:noFill/>
          <a:ln>
            <a:noFill/>
          </a:ln>
        </p:spPr>
      </p:pic>
      <p:sp>
        <p:nvSpPr>
          <p:cNvPr id="100" name="Google Shape;100;p2"/>
          <p:cNvSpPr txBox="1"/>
          <p:nvPr/>
        </p:nvSpPr>
        <p:spPr>
          <a:xfrm>
            <a:off x="396600" y="6263100"/>
            <a:ext cx="11470500"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Mrs Ali		      Mrs Barker	        Emma Bonner	          Dollie Dare	        Mrs Ghetau            		Miss Wagianji</a:t>
            </a:r>
            <a:endParaRPr b="0" i="0" sz="1400" u="none" cap="none" strike="noStrike">
              <a:solidFill>
                <a:srgbClr val="000000"/>
              </a:solidFill>
              <a:latin typeface="Calibri"/>
              <a:ea typeface="Calibri"/>
              <a:cs typeface="Calibri"/>
              <a:sym typeface="Calibri"/>
            </a:endParaRPr>
          </a:p>
        </p:txBody>
      </p:sp>
      <p:sp>
        <p:nvSpPr>
          <p:cNvPr id="101" name="Google Shape;101;p2"/>
          <p:cNvSpPr txBox="1"/>
          <p:nvPr/>
        </p:nvSpPr>
        <p:spPr>
          <a:xfrm>
            <a:off x="3503350" y="3167400"/>
            <a:ext cx="7866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Miss Adu			Miss Spillman</a:t>
            </a:r>
            <a:endParaRPr b="0" i="0" sz="2200" u="none" cap="none" strike="noStrike">
              <a:solidFill>
                <a:srgbClr val="000000"/>
              </a:solidFill>
              <a:latin typeface="Calibri"/>
              <a:ea typeface="Calibri"/>
              <a:cs typeface="Calibri"/>
              <a:sym typeface="Calibri"/>
            </a:endParaRPr>
          </a:p>
        </p:txBody>
      </p:sp>
      <p:pic>
        <p:nvPicPr>
          <p:cNvPr descr="Image preview" id="102" name="Google Shape;102;p2"/>
          <p:cNvPicPr preferRelativeResize="0"/>
          <p:nvPr/>
        </p:nvPicPr>
        <p:blipFill rotWithShape="1">
          <a:blip r:embed="rId9">
            <a:alphaModFix/>
          </a:blip>
          <a:srcRect b="0" l="0" r="0" t="0"/>
          <a:stretch/>
        </p:blipFill>
        <p:spPr>
          <a:xfrm>
            <a:off x="3272717" y="1616767"/>
            <a:ext cx="1541549" cy="1428750"/>
          </a:xfrm>
          <a:prstGeom prst="rect">
            <a:avLst/>
          </a:prstGeom>
          <a:noFill/>
          <a:ln>
            <a:noFill/>
          </a:ln>
        </p:spPr>
      </p:pic>
      <p:pic>
        <p:nvPicPr>
          <p:cNvPr descr="Image preview" id="103" name="Google Shape;103;p2"/>
          <p:cNvPicPr preferRelativeResize="0"/>
          <p:nvPr/>
        </p:nvPicPr>
        <p:blipFill rotWithShape="1">
          <a:blip r:embed="rId10">
            <a:alphaModFix/>
          </a:blip>
          <a:srcRect b="19014" l="0" r="0" t="35213"/>
          <a:stretch/>
        </p:blipFill>
        <p:spPr>
          <a:xfrm>
            <a:off x="6027650" y="1718675"/>
            <a:ext cx="1338426" cy="1326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273" name="Shape 273"/>
        <p:cNvGrpSpPr/>
        <p:nvPr/>
      </p:nvGrpSpPr>
      <p:grpSpPr>
        <a:xfrm>
          <a:off x="0" y="0"/>
          <a:ext cx="0" cy="0"/>
          <a:chOff x="0" y="0"/>
          <a:chExt cx="0" cy="0"/>
        </a:xfrm>
      </p:grpSpPr>
      <p:sp>
        <p:nvSpPr>
          <p:cNvPr id="274" name="Google Shape;274;p20"/>
          <p:cNvSpPr txBox="1"/>
          <p:nvPr>
            <p:ph type="ctrTitle"/>
          </p:nvPr>
        </p:nvSpPr>
        <p:spPr>
          <a:xfrm>
            <a:off x="1500381" y="756015"/>
            <a:ext cx="9144000" cy="91291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GB" u="sng"/>
            </a:br>
            <a:r>
              <a:rPr b="1" lang="en-GB" sz="6700" u="sng">
                <a:latin typeface="Century Gothic"/>
                <a:ea typeface="Century Gothic"/>
                <a:cs typeface="Century Gothic"/>
                <a:sym typeface="Century Gothic"/>
              </a:rPr>
              <a:t>Communication</a:t>
            </a:r>
            <a:br>
              <a:rPr b="1" lang="en-GB" u="sng"/>
            </a:br>
            <a:endParaRPr b="1" u="sng"/>
          </a:p>
        </p:txBody>
      </p:sp>
      <p:sp>
        <p:nvSpPr>
          <p:cNvPr id="275" name="Google Shape;275;p20"/>
          <p:cNvSpPr txBox="1"/>
          <p:nvPr>
            <p:ph idx="1" type="subTitle"/>
          </p:nvPr>
        </p:nvSpPr>
        <p:spPr>
          <a:xfrm>
            <a:off x="376831" y="918471"/>
            <a:ext cx="11046542" cy="5535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ts val="2000"/>
              <a:buNone/>
            </a:pPr>
            <a:r>
              <a:rPr lang="en-GB" sz="2000">
                <a:solidFill>
                  <a:srgbClr val="000000"/>
                </a:solidFill>
                <a:latin typeface="Century Gothic"/>
                <a:ea typeface="Century Gothic"/>
                <a:cs typeface="Century Gothic"/>
                <a:sym typeface="Century Gothic"/>
              </a:rPr>
              <a:t>We try really hard to make sure communication is regular and up to date. </a:t>
            </a:r>
            <a:endParaRPr/>
          </a:p>
          <a:p>
            <a:pPr indent="0" lvl="0" marL="0" rtl="0" algn="l">
              <a:lnSpc>
                <a:spcPct val="90000"/>
              </a:lnSpc>
              <a:spcBef>
                <a:spcPts val="1000"/>
              </a:spcBef>
              <a:spcAft>
                <a:spcPts val="0"/>
              </a:spcAft>
              <a:buClr>
                <a:srgbClr val="000000"/>
              </a:buClr>
              <a:buSzPts val="2000"/>
              <a:buNone/>
            </a:pPr>
            <a:r>
              <a:rPr lang="en-GB" sz="2000">
                <a:solidFill>
                  <a:srgbClr val="000000"/>
                </a:solidFill>
                <a:latin typeface="Century Gothic"/>
                <a:ea typeface="Century Gothic"/>
                <a:cs typeface="Century Gothic"/>
                <a:sym typeface="Century Gothic"/>
              </a:rPr>
              <a:t>We use </a:t>
            </a:r>
            <a:r>
              <a:rPr b="1" lang="en-GB" sz="2000">
                <a:solidFill>
                  <a:srgbClr val="000000"/>
                </a:solidFill>
                <a:latin typeface="Century Gothic"/>
                <a:ea typeface="Century Gothic"/>
                <a:cs typeface="Century Gothic"/>
                <a:sym typeface="Century Gothic"/>
              </a:rPr>
              <a:t>Arbor</a:t>
            </a:r>
            <a:r>
              <a:rPr lang="en-GB" sz="2000">
                <a:solidFill>
                  <a:srgbClr val="000000"/>
                </a:solidFill>
                <a:latin typeface="Century Gothic"/>
                <a:ea typeface="Century Gothic"/>
                <a:cs typeface="Century Gothic"/>
                <a:sym typeface="Century Gothic"/>
              </a:rPr>
              <a:t> as our main platform to communicate with parents and carers. All letters, newsletters and permission for trips are sent via Arbor.</a:t>
            </a:r>
            <a:endParaRPr/>
          </a:p>
          <a:p>
            <a:pPr indent="0" lvl="0" marL="0" rtl="0" algn="l">
              <a:lnSpc>
                <a:spcPct val="90000"/>
              </a:lnSpc>
              <a:spcBef>
                <a:spcPts val="1000"/>
              </a:spcBef>
              <a:spcAft>
                <a:spcPts val="0"/>
              </a:spcAft>
              <a:buClr>
                <a:srgbClr val="000000"/>
              </a:buClr>
              <a:buSzPts val="2000"/>
              <a:buNone/>
            </a:pPr>
            <a:r>
              <a:rPr lang="en-GB" sz="2000">
                <a:solidFill>
                  <a:srgbClr val="000000"/>
                </a:solidFill>
                <a:latin typeface="Century Gothic"/>
                <a:ea typeface="Century Gothic"/>
                <a:cs typeface="Century Gothic"/>
                <a:sym typeface="Century Gothic"/>
              </a:rPr>
              <a:t>Please make sure you have </a:t>
            </a:r>
            <a:r>
              <a:rPr b="1" lang="en-GB" sz="2000">
                <a:solidFill>
                  <a:srgbClr val="000000"/>
                </a:solidFill>
                <a:latin typeface="Century Gothic"/>
                <a:ea typeface="Century Gothic"/>
                <a:cs typeface="Century Gothic"/>
                <a:sym typeface="Century Gothic"/>
              </a:rPr>
              <a:t>logged into Arbor </a:t>
            </a:r>
            <a:r>
              <a:rPr lang="en-GB" sz="2000">
                <a:solidFill>
                  <a:srgbClr val="000000"/>
                </a:solidFill>
                <a:latin typeface="Century Gothic"/>
                <a:ea typeface="Century Gothic"/>
                <a:cs typeface="Century Gothic"/>
                <a:sym typeface="Century Gothic"/>
              </a:rPr>
              <a:t>and checked all your details are correct, including your emergency contact details and contact numbers. We require at least </a:t>
            </a:r>
            <a:r>
              <a:rPr b="1" lang="en-GB" sz="2000">
                <a:solidFill>
                  <a:srgbClr val="000000"/>
                </a:solidFill>
                <a:latin typeface="Century Gothic"/>
                <a:ea typeface="Century Gothic"/>
                <a:cs typeface="Century Gothic"/>
                <a:sym typeface="Century Gothic"/>
              </a:rPr>
              <a:t>three contacts </a:t>
            </a:r>
            <a:r>
              <a:rPr lang="en-GB" sz="2000">
                <a:solidFill>
                  <a:srgbClr val="000000"/>
                </a:solidFill>
                <a:latin typeface="Century Gothic"/>
                <a:ea typeface="Century Gothic"/>
                <a:cs typeface="Century Gothic"/>
                <a:sym typeface="Century Gothic"/>
              </a:rPr>
              <a:t>for each child. You can download the free Arbor App straight to your mobile phone. </a:t>
            </a:r>
            <a:endParaRPr/>
          </a:p>
          <a:p>
            <a:pPr indent="0" lvl="0" marL="0" rtl="0" algn="l">
              <a:lnSpc>
                <a:spcPct val="90000"/>
              </a:lnSpc>
              <a:spcBef>
                <a:spcPts val="1000"/>
              </a:spcBef>
              <a:spcAft>
                <a:spcPts val="0"/>
              </a:spcAft>
              <a:buClr>
                <a:srgbClr val="000000"/>
              </a:buClr>
              <a:buSzPts val="2000"/>
              <a:buNone/>
            </a:pPr>
            <a:r>
              <a:rPr lang="en-GB" sz="2000">
                <a:solidFill>
                  <a:srgbClr val="000000"/>
                </a:solidFill>
                <a:latin typeface="Century Gothic"/>
                <a:ea typeface="Century Gothic"/>
                <a:cs typeface="Century Gothic"/>
                <a:sym typeface="Century Gothic"/>
              </a:rPr>
              <a:t>If you need help with this, please speak to the Office or Jackie.</a:t>
            </a:r>
            <a:endParaRPr/>
          </a:p>
          <a:p>
            <a:pPr indent="0" lvl="0" marL="0" rtl="0" algn="l">
              <a:lnSpc>
                <a:spcPct val="90000"/>
              </a:lnSpc>
              <a:spcBef>
                <a:spcPts val="1000"/>
              </a:spcBef>
              <a:spcAft>
                <a:spcPts val="0"/>
              </a:spcAft>
              <a:buClr>
                <a:schemeClr val="dk1"/>
              </a:buClr>
              <a:buSzPts val="2000"/>
              <a:buNone/>
            </a:pPr>
            <a:r>
              <a:t/>
            </a:r>
            <a:endParaRPr sz="2000">
              <a:solidFill>
                <a:srgbClr val="000000"/>
              </a:solidFill>
              <a:latin typeface="Century Gothic"/>
              <a:ea typeface="Century Gothic"/>
              <a:cs typeface="Century Gothic"/>
              <a:sym typeface="Century Gothic"/>
            </a:endParaRPr>
          </a:p>
          <a:p>
            <a:pPr indent="0" lvl="0" marL="0" rtl="0" algn="l">
              <a:lnSpc>
                <a:spcPct val="90000"/>
              </a:lnSpc>
              <a:spcBef>
                <a:spcPts val="1000"/>
              </a:spcBef>
              <a:spcAft>
                <a:spcPts val="0"/>
              </a:spcAft>
              <a:buClr>
                <a:srgbClr val="000000"/>
              </a:buClr>
              <a:buSzPts val="2000"/>
              <a:buNone/>
            </a:pPr>
            <a:r>
              <a:rPr lang="en-GB" sz="2000">
                <a:solidFill>
                  <a:srgbClr val="000000"/>
                </a:solidFill>
                <a:latin typeface="Century Gothic"/>
                <a:ea typeface="Century Gothic"/>
                <a:cs typeface="Century Gothic"/>
                <a:sym typeface="Century Gothic"/>
              </a:rPr>
              <a:t>We regularly send </a:t>
            </a:r>
            <a:r>
              <a:rPr b="1" lang="en-GB" sz="2000">
                <a:solidFill>
                  <a:srgbClr val="000000"/>
                </a:solidFill>
                <a:latin typeface="Century Gothic"/>
                <a:ea typeface="Century Gothic"/>
                <a:cs typeface="Century Gothic"/>
                <a:sym typeface="Century Gothic"/>
              </a:rPr>
              <a:t>text reminders </a:t>
            </a:r>
            <a:r>
              <a:rPr lang="en-GB" sz="2000">
                <a:solidFill>
                  <a:srgbClr val="000000"/>
                </a:solidFill>
                <a:latin typeface="Century Gothic"/>
                <a:ea typeface="Century Gothic"/>
                <a:cs typeface="Century Gothic"/>
                <a:sym typeface="Century Gothic"/>
              </a:rPr>
              <a:t>– therefore it is important your contact details are up to date. </a:t>
            </a:r>
            <a:endParaRPr/>
          </a:p>
          <a:p>
            <a:pPr indent="0" lvl="0" marL="0" rtl="0" algn="l">
              <a:lnSpc>
                <a:spcPct val="90000"/>
              </a:lnSpc>
              <a:spcBef>
                <a:spcPts val="1000"/>
              </a:spcBef>
              <a:spcAft>
                <a:spcPts val="0"/>
              </a:spcAft>
              <a:buClr>
                <a:schemeClr val="dk1"/>
              </a:buClr>
              <a:buSzPts val="2000"/>
              <a:buNone/>
            </a:pPr>
            <a:r>
              <a:t/>
            </a:r>
            <a:endParaRPr sz="2000">
              <a:solidFill>
                <a:srgbClr val="000000"/>
              </a:solidFill>
              <a:latin typeface="Century Gothic"/>
              <a:ea typeface="Century Gothic"/>
              <a:cs typeface="Century Gothic"/>
              <a:sym typeface="Century Gothic"/>
            </a:endParaRPr>
          </a:p>
          <a:p>
            <a:pPr indent="0" lvl="0" marL="0" rtl="0" algn="l">
              <a:lnSpc>
                <a:spcPct val="90000"/>
              </a:lnSpc>
              <a:spcBef>
                <a:spcPts val="1000"/>
              </a:spcBef>
              <a:spcAft>
                <a:spcPts val="0"/>
              </a:spcAft>
              <a:buClr>
                <a:srgbClr val="000000"/>
              </a:buClr>
              <a:buSzPts val="2000"/>
              <a:buNone/>
            </a:pPr>
            <a:r>
              <a:rPr lang="en-GB" sz="2000">
                <a:solidFill>
                  <a:srgbClr val="000000"/>
                </a:solidFill>
                <a:latin typeface="Century Gothic"/>
                <a:ea typeface="Century Gothic"/>
                <a:cs typeface="Century Gothic"/>
                <a:sym typeface="Century Gothic"/>
              </a:rPr>
              <a:t>Please read the </a:t>
            </a:r>
            <a:r>
              <a:rPr b="1" lang="en-GB" sz="2000">
                <a:solidFill>
                  <a:srgbClr val="000000"/>
                </a:solidFill>
                <a:latin typeface="Century Gothic"/>
                <a:ea typeface="Century Gothic"/>
                <a:cs typeface="Century Gothic"/>
                <a:sym typeface="Century Gothic"/>
              </a:rPr>
              <a:t>newsletter weekly and look at the school website </a:t>
            </a:r>
            <a:r>
              <a:rPr lang="en-GB" sz="2000">
                <a:solidFill>
                  <a:srgbClr val="000000"/>
                </a:solidFill>
                <a:latin typeface="Century Gothic"/>
                <a:ea typeface="Century Gothic"/>
                <a:cs typeface="Century Gothic"/>
                <a:sym typeface="Century Gothic"/>
              </a:rPr>
              <a:t>– this contains lots of important information and dates. </a:t>
            </a:r>
            <a:r>
              <a:rPr b="1" lang="en-GB" sz="2000" u="sng">
                <a:solidFill>
                  <a:srgbClr val="000000"/>
                </a:solidFill>
                <a:latin typeface="Century Gothic"/>
                <a:ea typeface="Century Gothic"/>
                <a:cs typeface="Century Gothic"/>
                <a:sym typeface="Century Gothic"/>
                <a:hlinkClick r:id="rId3">
                  <a:extLst>
                    <a:ext uri="{A12FA001-AC4F-418D-AE19-62706E023703}">
                      <ahyp:hlinkClr val="tx"/>
                    </a:ext>
                  </a:extLst>
                </a:hlinkClick>
              </a:rPr>
              <a:t>https://barnfieldschool.co.uk/</a:t>
            </a:r>
            <a:r>
              <a:rPr b="1" lang="en-GB" sz="2000">
                <a:solidFill>
                  <a:srgbClr val="000000"/>
                </a:solidFill>
                <a:latin typeface="Century Gothic"/>
                <a:ea typeface="Century Gothic"/>
                <a:cs typeface="Century Gothic"/>
                <a:sym typeface="Century Gothic"/>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279" name="Shape 279"/>
        <p:cNvGrpSpPr/>
        <p:nvPr/>
      </p:nvGrpSpPr>
      <p:grpSpPr>
        <a:xfrm>
          <a:off x="0" y="0"/>
          <a:ext cx="0" cy="0"/>
          <a:chOff x="0" y="0"/>
          <a:chExt cx="0" cy="0"/>
        </a:xfrm>
      </p:grpSpPr>
      <p:sp>
        <p:nvSpPr>
          <p:cNvPr id="280" name="Google Shape;280;p21"/>
          <p:cNvSpPr txBox="1"/>
          <p:nvPr>
            <p:ph type="ctrTitle"/>
          </p:nvPr>
        </p:nvSpPr>
        <p:spPr>
          <a:xfrm>
            <a:off x="371061" y="0"/>
            <a:ext cx="11820939" cy="91291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entury Gothic"/>
              <a:buNone/>
            </a:pPr>
            <a:r>
              <a:rPr b="1" lang="en-GB" sz="5400" u="sng">
                <a:latin typeface="Century Gothic"/>
                <a:ea typeface="Century Gothic"/>
                <a:cs typeface="Century Gothic"/>
                <a:sym typeface="Century Gothic"/>
              </a:rPr>
              <a:t>Contacting your child’s teacher</a:t>
            </a:r>
            <a:endParaRPr/>
          </a:p>
        </p:txBody>
      </p:sp>
      <p:sp>
        <p:nvSpPr>
          <p:cNvPr id="281" name="Google Shape;281;p21"/>
          <p:cNvSpPr txBox="1"/>
          <p:nvPr>
            <p:ph idx="1" type="subTitle"/>
          </p:nvPr>
        </p:nvSpPr>
        <p:spPr>
          <a:xfrm>
            <a:off x="952446" y="1314321"/>
            <a:ext cx="10658168" cy="422935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GB" sz="3200">
                <a:latin typeface="Century Gothic"/>
                <a:ea typeface="Century Gothic"/>
                <a:cs typeface="Century Gothic"/>
                <a:sym typeface="Century Gothic"/>
              </a:rPr>
              <a:t>If you need to get in touch with your child’s teacher, please call or email the office and they will pass on your message. </a:t>
            </a:r>
            <a:endParaRPr/>
          </a:p>
          <a:p>
            <a:pPr indent="0" lvl="0" marL="0" rtl="0" algn="ctr">
              <a:lnSpc>
                <a:spcPct val="90000"/>
              </a:lnSpc>
              <a:spcBef>
                <a:spcPts val="1000"/>
              </a:spcBef>
              <a:spcAft>
                <a:spcPts val="0"/>
              </a:spcAft>
              <a:buClr>
                <a:schemeClr val="dk1"/>
              </a:buClr>
              <a:buSzPts val="3200"/>
              <a:buNone/>
            </a:pPr>
            <a:r>
              <a:rPr lang="en-GB" sz="3200">
                <a:latin typeface="Century Gothic"/>
                <a:ea typeface="Century Gothic"/>
                <a:cs typeface="Century Gothic"/>
                <a:sym typeface="Century Gothic"/>
              </a:rPr>
              <a:t>The teacher will then get back to you within working hours.</a:t>
            </a:r>
            <a:endParaRPr/>
          </a:p>
          <a:p>
            <a:pPr indent="0" lvl="0" marL="0" rtl="0" algn="ctr">
              <a:lnSpc>
                <a:spcPct val="90000"/>
              </a:lnSpc>
              <a:spcBef>
                <a:spcPts val="1000"/>
              </a:spcBef>
              <a:spcAft>
                <a:spcPts val="0"/>
              </a:spcAft>
              <a:buClr>
                <a:schemeClr val="dk1"/>
              </a:buClr>
              <a:buSzPts val="3200"/>
              <a:buNone/>
            </a:pPr>
            <a:r>
              <a:t/>
            </a:r>
            <a:endParaRPr sz="3200">
              <a:latin typeface="Century Gothic"/>
              <a:ea typeface="Century Gothic"/>
              <a:cs typeface="Century Gothic"/>
              <a:sym typeface="Century Gothic"/>
            </a:endParaRPr>
          </a:p>
          <a:p>
            <a:pPr indent="0" lvl="0" marL="0" rtl="0" algn="ctr">
              <a:lnSpc>
                <a:spcPct val="90000"/>
              </a:lnSpc>
              <a:spcBef>
                <a:spcPts val="1000"/>
              </a:spcBef>
              <a:spcAft>
                <a:spcPts val="0"/>
              </a:spcAft>
              <a:buClr>
                <a:schemeClr val="dk1"/>
              </a:buClr>
              <a:buSzPts val="3200"/>
              <a:buNone/>
            </a:pPr>
            <a:r>
              <a:rPr lang="en-GB" sz="3200">
                <a:latin typeface="Century Gothic"/>
                <a:ea typeface="Century Gothic"/>
                <a:cs typeface="Century Gothic"/>
                <a:sym typeface="Century Gothic"/>
              </a:rPr>
              <a:t>Alternatively speak to them at the end of the day or book a meeting with them.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107" name="Shape 107"/>
        <p:cNvGrpSpPr/>
        <p:nvPr/>
      </p:nvGrpSpPr>
      <p:grpSpPr>
        <a:xfrm>
          <a:off x="0" y="0"/>
          <a:ext cx="0" cy="0"/>
          <a:chOff x="0" y="0"/>
          <a:chExt cx="0" cy="0"/>
        </a:xfrm>
      </p:grpSpPr>
      <p:sp>
        <p:nvSpPr>
          <p:cNvPr id="108" name="Google Shape;108;p3"/>
          <p:cNvSpPr txBox="1"/>
          <p:nvPr>
            <p:ph type="ctrTitle"/>
          </p:nvPr>
        </p:nvSpPr>
        <p:spPr>
          <a:xfrm>
            <a:off x="713219" y="110833"/>
            <a:ext cx="11087595" cy="9424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entury Gothic"/>
              <a:buNone/>
            </a:pPr>
            <a:r>
              <a:rPr b="1" lang="en-GB" u="sng">
                <a:latin typeface="Century Gothic"/>
                <a:ea typeface="Century Gothic"/>
                <a:cs typeface="Century Gothic"/>
                <a:sym typeface="Century Gothic"/>
              </a:rPr>
              <a:t>Key Stage One Phase Leader</a:t>
            </a:r>
            <a:endParaRPr/>
          </a:p>
        </p:txBody>
      </p:sp>
      <p:sp>
        <p:nvSpPr>
          <p:cNvPr id="109" name="Google Shape;109;p3"/>
          <p:cNvSpPr txBox="1"/>
          <p:nvPr/>
        </p:nvSpPr>
        <p:spPr>
          <a:xfrm>
            <a:off x="4683185" y="5794809"/>
            <a:ext cx="2825629" cy="499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Mrs Hajir</a:t>
            </a:r>
            <a:endParaRPr b="1" i="0" sz="3000" u="none" cap="none" strike="noStrike">
              <a:solidFill>
                <a:schemeClr val="dk1"/>
              </a:solidFill>
              <a:latin typeface="Century Gothic"/>
              <a:ea typeface="Century Gothic"/>
              <a:cs typeface="Century Gothic"/>
              <a:sym typeface="Century Gothic"/>
            </a:endParaRPr>
          </a:p>
        </p:txBody>
      </p:sp>
      <p:pic>
        <p:nvPicPr>
          <p:cNvPr id="110" name="Google Shape;110;p3"/>
          <p:cNvPicPr preferRelativeResize="0"/>
          <p:nvPr/>
        </p:nvPicPr>
        <p:blipFill rotWithShape="1">
          <a:blip r:embed="rId3">
            <a:alphaModFix/>
          </a:blip>
          <a:srcRect b="0" l="0" r="0" t="0"/>
          <a:stretch/>
        </p:blipFill>
        <p:spPr>
          <a:xfrm>
            <a:off x="4888163" y="1507187"/>
            <a:ext cx="2415675" cy="384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114" name="Shape 114"/>
        <p:cNvGrpSpPr/>
        <p:nvPr/>
      </p:nvGrpSpPr>
      <p:grpSpPr>
        <a:xfrm>
          <a:off x="0" y="0"/>
          <a:ext cx="0" cy="0"/>
          <a:chOff x="0" y="0"/>
          <a:chExt cx="0" cy="0"/>
        </a:xfrm>
      </p:grpSpPr>
      <p:sp>
        <p:nvSpPr>
          <p:cNvPr id="115" name="Google Shape;115;p4"/>
          <p:cNvSpPr txBox="1"/>
          <p:nvPr>
            <p:ph type="ctrTitle"/>
          </p:nvPr>
        </p:nvSpPr>
        <p:spPr>
          <a:xfrm>
            <a:off x="288824" y="-225494"/>
            <a:ext cx="12191434" cy="9424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entury Gothic"/>
              <a:buNone/>
            </a:pPr>
            <a:r>
              <a:rPr b="1" lang="en-GB" sz="4400" u="sng">
                <a:latin typeface="Century Gothic"/>
                <a:ea typeface="Century Gothic"/>
                <a:cs typeface="Century Gothic"/>
                <a:sym typeface="Century Gothic"/>
              </a:rPr>
              <a:t>What will your child be learning this year?</a:t>
            </a:r>
            <a:endParaRPr/>
          </a:p>
        </p:txBody>
      </p:sp>
      <p:sp>
        <p:nvSpPr>
          <p:cNvPr id="116" name="Google Shape;116;p4"/>
          <p:cNvSpPr txBox="1"/>
          <p:nvPr/>
        </p:nvSpPr>
        <p:spPr>
          <a:xfrm>
            <a:off x="774519" y="2637650"/>
            <a:ext cx="2825629" cy="499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English</a:t>
            </a:r>
            <a:endParaRPr b="0" i="0" sz="1400" u="none" cap="none" strike="noStrike">
              <a:solidFill>
                <a:srgbClr val="000000"/>
              </a:solidFill>
              <a:latin typeface="Arial"/>
              <a:ea typeface="Arial"/>
              <a:cs typeface="Arial"/>
              <a:sym typeface="Arial"/>
            </a:endParaRPr>
          </a:p>
        </p:txBody>
      </p:sp>
      <p:sp>
        <p:nvSpPr>
          <p:cNvPr id="117" name="Google Shape;117;p4"/>
          <p:cNvSpPr txBox="1"/>
          <p:nvPr/>
        </p:nvSpPr>
        <p:spPr>
          <a:xfrm>
            <a:off x="3465259" y="2615128"/>
            <a:ext cx="2825629" cy="499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Maths</a:t>
            </a:r>
            <a:endParaRPr b="0" i="0" sz="1400" u="none" cap="none" strike="noStrike">
              <a:solidFill>
                <a:srgbClr val="000000"/>
              </a:solidFill>
              <a:latin typeface="Arial"/>
              <a:ea typeface="Arial"/>
              <a:cs typeface="Arial"/>
              <a:sym typeface="Arial"/>
            </a:endParaRPr>
          </a:p>
        </p:txBody>
      </p:sp>
      <p:sp>
        <p:nvSpPr>
          <p:cNvPr id="118" name="Google Shape;118;p4"/>
          <p:cNvSpPr txBox="1"/>
          <p:nvPr/>
        </p:nvSpPr>
        <p:spPr>
          <a:xfrm>
            <a:off x="6554791" y="2610163"/>
            <a:ext cx="2825629" cy="499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Computing</a:t>
            </a:r>
            <a:endParaRPr b="0" i="0" sz="1400" u="none" cap="none" strike="noStrike">
              <a:solidFill>
                <a:srgbClr val="000000"/>
              </a:solidFill>
              <a:latin typeface="Arial"/>
              <a:ea typeface="Arial"/>
              <a:cs typeface="Arial"/>
              <a:sym typeface="Arial"/>
            </a:endParaRPr>
          </a:p>
        </p:txBody>
      </p:sp>
      <p:sp>
        <p:nvSpPr>
          <p:cNvPr id="119" name="Google Shape;119;p4"/>
          <p:cNvSpPr txBox="1"/>
          <p:nvPr/>
        </p:nvSpPr>
        <p:spPr>
          <a:xfrm>
            <a:off x="9474470" y="2629614"/>
            <a:ext cx="2825629" cy="499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Science</a:t>
            </a:r>
            <a:endParaRPr b="0" i="0" sz="1400" u="none" cap="none" strike="noStrike">
              <a:solidFill>
                <a:srgbClr val="000000"/>
              </a:solidFill>
              <a:latin typeface="Arial"/>
              <a:ea typeface="Arial"/>
              <a:cs typeface="Arial"/>
              <a:sym typeface="Arial"/>
            </a:endParaRPr>
          </a:p>
        </p:txBody>
      </p:sp>
      <p:sp>
        <p:nvSpPr>
          <p:cNvPr id="120" name="Google Shape;120;p4"/>
          <p:cNvSpPr txBox="1"/>
          <p:nvPr/>
        </p:nvSpPr>
        <p:spPr>
          <a:xfrm>
            <a:off x="5103954" y="4641368"/>
            <a:ext cx="2825629" cy="499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Art/DT</a:t>
            </a:r>
            <a:endParaRPr b="0" i="0" sz="1400" u="none" cap="none" strike="noStrike">
              <a:solidFill>
                <a:srgbClr val="000000"/>
              </a:solidFill>
              <a:latin typeface="Arial"/>
              <a:ea typeface="Arial"/>
              <a:cs typeface="Arial"/>
              <a:sym typeface="Arial"/>
            </a:endParaRPr>
          </a:p>
        </p:txBody>
      </p:sp>
      <p:sp>
        <p:nvSpPr>
          <p:cNvPr id="121" name="Google Shape;121;p4"/>
          <p:cNvSpPr txBox="1"/>
          <p:nvPr/>
        </p:nvSpPr>
        <p:spPr>
          <a:xfrm>
            <a:off x="881117" y="6318757"/>
            <a:ext cx="2825629" cy="499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RE</a:t>
            </a:r>
            <a:endParaRPr b="0" i="0" sz="1400" u="none" cap="none" strike="noStrike">
              <a:solidFill>
                <a:srgbClr val="000000"/>
              </a:solidFill>
              <a:latin typeface="Arial"/>
              <a:ea typeface="Arial"/>
              <a:cs typeface="Arial"/>
              <a:sym typeface="Arial"/>
            </a:endParaRPr>
          </a:p>
        </p:txBody>
      </p:sp>
      <p:sp>
        <p:nvSpPr>
          <p:cNvPr id="122" name="Google Shape;122;p4"/>
          <p:cNvSpPr txBox="1"/>
          <p:nvPr/>
        </p:nvSpPr>
        <p:spPr>
          <a:xfrm>
            <a:off x="4541806" y="6342292"/>
            <a:ext cx="2825629" cy="499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PSHE</a:t>
            </a:r>
            <a:endParaRPr b="0" i="0" sz="1400" u="none" cap="none" strike="noStrike">
              <a:solidFill>
                <a:srgbClr val="000000"/>
              </a:solidFill>
              <a:latin typeface="Arial"/>
              <a:ea typeface="Arial"/>
              <a:cs typeface="Arial"/>
              <a:sym typeface="Arial"/>
            </a:endParaRPr>
          </a:p>
        </p:txBody>
      </p:sp>
      <p:sp>
        <p:nvSpPr>
          <p:cNvPr id="123" name="Google Shape;123;p4"/>
          <p:cNvSpPr txBox="1"/>
          <p:nvPr/>
        </p:nvSpPr>
        <p:spPr>
          <a:xfrm>
            <a:off x="8575798" y="8662921"/>
            <a:ext cx="1924913" cy="32503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Music</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a:off x="8958809" y="4609101"/>
            <a:ext cx="2825629" cy="499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PE</a:t>
            </a:r>
            <a:endParaRPr b="0" i="0" sz="1400" u="none" cap="none" strike="noStrike">
              <a:solidFill>
                <a:srgbClr val="000000"/>
              </a:solidFill>
              <a:latin typeface="Arial"/>
              <a:ea typeface="Arial"/>
              <a:cs typeface="Arial"/>
              <a:sym typeface="Arial"/>
            </a:endParaRPr>
          </a:p>
        </p:txBody>
      </p:sp>
      <p:pic>
        <p:nvPicPr>
          <p:cNvPr descr="Everyday Materials Primary Resources" id="125" name="Google Shape;125;p4"/>
          <p:cNvPicPr preferRelativeResize="0"/>
          <p:nvPr/>
        </p:nvPicPr>
        <p:blipFill rotWithShape="1">
          <a:blip r:embed="rId3">
            <a:alphaModFix/>
          </a:blip>
          <a:srcRect b="0" l="0" r="0" t="0"/>
          <a:stretch/>
        </p:blipFill>
        <p:spPr>
          <a:xfrm>
            <a:off x="9661316" y="1436723"/>
            <a:ext cx="2451938" cy="1229836"/>
          </a:xfrm>
          <a:prstGeom prst="rect">
            <a:avLst/>
          </a:prstGeom>
          <a:noFill/>
          <a:ln>
            <a:noFill/>
          </a:ln>
        </p:spPr>
      </p:pic>
      <p:sp>
        <p:nvSpPr>
          <p:cNvPr id="126" name="Google Shape;126;p4"/>
          <p:cNvSpPr txBox="1"/>
          <p:nvPr/>
        </p:nvSpPr>
        <p:spPr>
          <a:xfrm>
            <a:off x="1178232" y="4616306"/>
            <a:ext cx="2825629" cy="499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Humanities</a:t>
            </a:r>
            <a:endParaRPr b="0" i="0" sz="1400" u="none" cap="none" strike="noStrike">
              <a:solidFill>
                <a:srgbClr val="000000"/>
              </a:solidFill>
              <a:latin typeface="Arial"/>
              <a:ea typeface="Arial"/>
              <a:cs typeface="Arial"/>
              <a:sym typeface="Arial"/>
            </a:endParaRPr>
          </a:p>
        </p:txBody>
      </p:sp>
      <p:pic>
        <p:nvPicPr>
          <p:cNvPr descr="Year 2 Dance lessons – PE &amp; Sport" id="127" name="Google Shape;127;p4"/>
          <p:cNvPicPr preferRelativeResize="0"/>
          <p:nvPr/>
        </p:nvPicPr>
        <p:blipFill rotWithShape="1">
          <a:blip r:embed="rId4">
            <a:alphaModFix/>
          </a:blip>
          <a:srcRect b="0" l="0" r="0" t="0"/>
          <a:stretch/>
        </p:blipFill>
        <p:spPr>
          <a:xfrm>
            <a:off x="10371624" y="3293015"/>
            <a:ext cx="1699355" cy="1267981"/>
          </a:xfrm>
          <a:prstGeom prst="rect">
            <a:avLst/>
          </a:prstGeom>
          <a:noFill/>
          <a:ln>
            <a:noFill/>
          </a:ln>
        </p:spPr>
      </p:pic>
      <p:pic>
        <p:nvPicPr>
          <p:cNvPr descr="Outdoor PE Year 2 | Delph Side Community Primary School" id="128" name="Google Shape;128;p4"/>
          <p:cNvPicPr preferRelativeResize="0"/>
          <p:nvPr/>
        </p:nvPicPr>
        <p:blipFill rotWithShape="1">
          <a:blip r:embed="rId5">
            <a:alphaModFix/>
          </a:blip>
          <a:srcRect b="0" l="0" r="0" t="0"/>
          <a:stretch/>
        </p:blipFill>
        <p:spPr>
          <a:xfrm>
            <a:off x="8748076" y="3276157"/>
            <a:ext cx="1717933" cy="1281842"/>
          </a:xfrm>
          <a:prstGeom prst="rect">
            <a:avLst/>
          </a:prstGeom>
          <a:noFill/>
          <a:ln>
            <a:noFill/>
          </a:ln>
        </p:spPr>
      </p:pic>
      <p:pic>
        <p:nvPicPr>
          <p:cNvPr descr="Kid's Healthy Eating Plate | The Nutrition Source | Harvard T.H. Chan  School of Public Health" id="129" name="Google Shape;129;p4"/>
          <p:cNvPicPr preferRelativeResize="0"/>
          <p:nvPr/>
        </p:nvPicPr>
        <p:blipFill rotWithShape="1">
          <a:blip r:embed="rId6">
            <a:alphaModFix/>
          </a:blip>
          <a:srcRect b="0" l="0" r="0" t="0"/>
          <a:stretch/>
        </p:blipFill>
        <p:spPr>
          <a:xfrm>
            <a:off x="6407072" y="5259335"/>
            <a:ext cx="1430683" cy="1057938"/>
          </a:xfrm>
          <a:prstGeom prst="rect">
            <a:avLst/>
          </a:prstGeom>
          <a:noFill/>
          <a:ln>
            <a:noFill/>
          </a:ln>
        </p:spPr>
      </p:pic>
      <p:pic>
        <p:nvPicPr>
          <p:cNvPr descr="Claude In The City by Alex T. Smith" id="130" name="Google Shape;130;p4"/>
          <p:cNvPicPr preferRelativeResize="0"/>
          <p:nvPr/>
        </p:nvPicPr>
        <p:blipFill rotWithShape="1">
          <a:blip r:embed="rId7">
            <a:alphaModFix/>
          </a:blip>
          <a:srcRect b="0" l="0" r="0" t="0"/>
          <a:stretch/>
        </p:blipFill>
        <p:spPr>
          <a:xfrm>
            <a:off x="273732" y="805769"/>
            <a:ext cx="1258269" cy="1780569"/>
          </a:xfrm>
          <a:prstGeom prst="rect">
            <a:avLst/>
          </a:prstGeom>
          <a:noFill/>
          <a:ln>
            <a:noFill/>
          </a:ln>
        </p:spPr>
      </p:pic>
      <p:pic>
        <p:nvPicPr>
          <p:cNvPr descr="Leaf : Sandra Dieckmann: Amazon.co.uk: Books" id="131" name="Google Shape;131;p4"/>
          <p:cNvPicPr preferRelativeResize="0"/>
          <p:nvPr/>
        </p:nvPicPr>
        <p:blipFill rotWithShape="1">
          <a:blip r:embed="rId8">
            <a:alphaModFix/>
          </a:blip>
          <a:srcRect b="0" l="0" r="0" t="0"/>
          <a:stretch/>
        </p:blipFill>
        <p:spPr>
          <a:xfrm>
            <a:off x="1494859" y="897680"/>
            <a:ext cx="1891210" cy="1618813"/>
          </a:xfrm>
          <a:prstGeom prst="rect">
            <a:avLst/>
          </a:prstGeom>
          <a:noFill/>
          <a:ln>
            <a:noFill/>
          </a:ln>
        </p:spPr>
      </p:pic>
      <p:pic>
        <p:nvPicPr>
          <p:cNvPr descr="Biography of the Wright Brothers for Children: Orville and Wilbur Wright  for Kids - FreeSchool - YouTube" id="132" name="Google Shape;132;p4"/>
          <p:cNvPicPr preferRelativeResize="0"/>
          <p:nvPr/>
        </p:nvPicPr>
        <p:blipFill rotWithShape="1">
          <a:blip r:embed="rId9">
            <a:alphaModFix/>
          </a:blip>
          <a:srcRect b="0" l="0" r="0" t="0"/>
          <a:stretch/>
        </p:blipFill>
        <p:spPr>
          <a:xfrm>
            <a:off x="1284924" y="3284772"/>
            <a:ext cx="2425047" cy="1358026"/>
          </a:xfrm>
          <a:prstGeom prst="rect">
            <a:avLst/>
          </a:prstGeom>
          <a:noFill/>
          <a:ln>
            <a:noFill/>
          </a:ln>
        </p:spPr>
      </p:pic>
      <p:pic>
        <p:nvPicPr>
          <p:cNvPr id="133" name="Google Shape;133;p4"/>
          <p:cNvPicPr preferRelativeResize="0"/>
          <p:nvPr/>
        </p:nvPicPr>
        <p:blipFill rotWithShape="1">
          <a:blip r:embed="rId10">
            <a:alphaModFix/>
          </a:blip>
          <a:srcRect b="0" l="0" r="0" t="0"/>
          <a:stretch/>
        </p:blipFill>
        <p:spPr>
          <a:xfrm>
            <a:off x="4890842" y="3265450"/>
            <a:ext cx="1341261" cy="1358027"/>
          </a:xfrm>
          <a:prstGeom prst="rect">
            <a:avLst/>
          </a:prstGeom>
          <a:noFill/>
          <a:ln>
            <a:noFill/>
          </a:ln>
        </p:spPr>
      </p:pic>
      <p:pic>
        <p:nvPicPr>
          <p:cNvPr id="134" name="Google Shape;134;p4"/>
          <p:cNvPicPr preferRelativeResize="0"/>
          <p:nvPr/>
        </p:nvPicPr>
        <p:blipFill rotWithShape="1">
          <a:blip r:embed="rId11">
            <a:alphaModFix/>
          </a:blip>
          <a:srcRect b="0" l="0" r="0" t="0"/>
          <a:stretch/>
        </p:blipFill>
        <p:spPr>
          <a:xfrm>
            <a:off x="6272017" y="3284772"/>
            <a:ext cx="1527528" cy="1281842"/>
          </a:xfrm>
          <a:prstGeom prst="rect">
            <a:avLst/>
          </a:prstGeom>
          <a:noFill/>
          <a:ln>
            <a:noFill/>
          </a:ln>
        </p:spPr>
      </p:pic>
      <p:pic>
        <p:nvPicPr>
          <p:cNvPr id="135" name="Google Shape;135;p4"/>
          <p:cNvPicPr preferRelativeResize="0"/>
          <p:nvPr/>
        </p:nvPicPr>
        <p:blipFill rotWithShape="1">
          <a:blip r:embed="rId12">
            <a:alphaModFix/>
          </a:blip>
          <a:srcRect b="0" l="0" r="0" t="0"/>
          <a:stretch/>
        </p:blipFill>
        <p:spPr>
          <a:xfrm>
            <a:off x="3896874" y="1256549"/>
            <a:ext cx="2026848" cy="851894"/>
          </a:xfrm>
          <a:prstGeom prst="rect">
            <a:avLst/>
          </a:prstGeom>
          <a:noFill/>
          <a:ln>
            <a:noFill/>
          </a:ln>
        </p:spPr>
      </p:pic>
      <p:pic>
        <p:nvPicPr>
          <p:cNvPr descr="Primary and Secondary PSHE lessons fulfilling RSE | Jigsaw PSHE Ltd" id="136" name="Google Shape;136;p4"/>
          <p:cNvPicPr preferRelativeResize="0"/>
          <p:nvPr/>
        </p:nvPicPr>
        <p:blipFill rotWithShape="1">
          <a:blip r:embed="rId13">
            <a:alphaModFix/>
          </a:blip>
          <a:srcRect b="0" l="0" r="0" t="0"/>
          <a:stretch/>
        </p:blipFill>
        <p:spPr>
          <a:xfrm>
            <a:off x="4590222" y="5251727"/>
            <a:ext cx="1816850" cy="1167975"/>
          </a:xfrm>
          <a:prstGeom prst="rect">
            <a:avLst/>
          </a:prstGeom>
          <a:noFill/>
          <a:ln>
            <a:noFill/>
          </a:ln>
        </p:spPr>
      </p:pic>
      <p:sp>
        <p:nvSpPr>
          <p:cNvPr id="137" name="Google Shape;137;p4"/>
          <p:cNvSpPr txBox="1"/>
          <p:nvPr/>
        </p:nvSpPr>
        <p:spPr>
          <a:xfrm>
            <a:off x="8485254" y="6337327"/>
            <a:ext cx="2825629" cy="499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Century Gothic"/>
              <a:buNone/>
            </a:pPr>
            <a:r>
              <a:rPr b="1" i="0" lang="en-GB" sz="3000" u="none" cap="none" strike="noStrike">
                <a:solidFill>
                  <a:schemeClr val="dk1"/>
                </a:solidFill>
                <a:latin typeface="Century Gothic"/>
                <a:ea typeface="Century Gothic"/>
                <a:cs typeface="Century Gothic"/>
                <a:sym typeface="Century Gothic"/>
              </a:rPr>
              <a:t>Music</a:t>
            </a:r>
            <a:endParaRPr b="0" i="0" sz="1400" u="none" cap="none" strike="noStrike">
              <a:solidFill>
                <a:srgbClr val="000000"/>
              </a:solidFill>
              <a:latin typeface="Arial"/>
              <a:ea typeface="Arial"/>
              <a:cs typeface="Arial"/>
              <a:sym typeface="Arial"/>
            </a:endParaRPr>
          </a:p>
        </p:txBody>
      </p:sp>
      <p:pic>
        <p:nvPicPr>
          <p:cNvPr descr="How to Teach Music in a Primary School: Music Masterclass - J and C Academy  - YouTube" id="138" name="Google Shape;138;p4"/>
          <p:cNvPicPr preferRelativeResize="0"/>
          <p:nvPr/>
        </p:nvPicPr>
        <p:blipFill rotWithShape="1">
          <a:blip r:embed="rId14">
            <a:alphaModFix/>
          </a:blip>
          <a:srcRect b="0" l="0" r="0" t="0"/>
          <a:stretch/>
        </p:blipFill>
        <p:spPr>
          <a:xfrm>
            <a:off x="9071314" y="5242802"/>
            <a:ext cx="1992894" cy="1116021"/>
          </a:xfrm>
          <a:prstGeom prst="rect">
            <a:avLst/>
          </a:prstGeom>
          <a:noFill/>
          <a:ln>
            <a:noFill/>
          </a:ln>
        </p:spPr>
      </p:pic>
      <p:pic>
        <p:nvPicPr>
          <p:cNvPr descr="Bee Bot - Programmable Floor Robot (Rechargeable) : Amazon.co.uk: Toys &amp;  Games" id="139" name="Google Shape;139;p4"/>
          <p:cNvPicPr preferRelativeResize="0"/>
          <p:nvPr/>
        </p:nvPicPr>
        <p:blipFill rotWithShape="1">
          <a:blip r:embed="rId15">
            <a:alphaModFix/>
          </a:blip>
          <a:srcRect b="0" l="0" r="0" t="0"/>
          <a:stretch/>
        </p:blipFill>
        <p:spPr>
          <a:xfrm>
            <a:off x="7284181" y="1094950"/>
            <a:ext cx="1366847" cy="1366847"/>
          </a:xfrm>
          <a:prstGeom prst="rect">
            <a:avLst/>
          </a:prstGeom>
          <a:noFill/>
          <a:ln>
            <a:noFill/>
          </a:ln>
        </p:spPr>
      </p:pic>
      <p:pic>
        <p:nvPicPr>
          <p:cNvPr descr="Winstanley Community Primary School - RE" id="140" name="Google Shape;140;p4"/>
          <p:cNvPicPr preferRelativeResize="0"/>
          <p:nvPr/>
        </p:nvPicPr>
        <p:blipFill rotWithShape="1">
          <a:blip r:embed="rId16">
            <a:alphaModFix/>
          </a:blip>
          <a:srcRect b="0" l="0" r="0" t="0"/>
          <a:stretch/>
        </p:blipFill>
        <p:spPr>
          <a:xfrm>
            <a:off x="1589635" y="5066894"/>
            <a:ext cx="1668466" cy="13006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144" name="Shape 144"/>
        <p:cNvGrpSpPr/>
        <p:nvPr/>
      </p:nvGrpSpPr>
      <p:grpSpPr>
        <a:xfrm>
          <a:off x="0" y="0"/>
          <a:ext cx="0" cy="0"/>
          <a:chOff x="0" y="0"/>
          <a:chExt cx="0" cy="0"/>
        </a:xfrm>
      </p:grpSpPr>
      <p:sp>
        <p:nvSpPr>
          <p:cNvPr id="145" name="Google Shape;145;p5"/>
          <p:cNvSpPr txBox="1"/>
          <p:nvPr>
            <p:ph type="ctrTitle"/>
          </p:nvPr>
        </p:nvSpPr>
        <p:spPr>
          <a:xfrm>
            <a:off x="713219" y="110833"/>
            <a:ext cx="11087595" cy="9424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entury Gothic"/>
              <a:buNone/>
            </a:pPr>
            <a:r>
              <a:rPr b="1" lang="en-GB" sz="5400" u="sng">
                <a:latin typeface="Century Gothic"/>
                <a:ea typeface="Century Gothic"/>
                <a:cs typeface="Century Gothic"/>
                <a:sym typeface="Century Gothic"/>
              </a:rPr>
              <a:t>Curriculum overview for Year 1</a:t>
            </a:r>
            <a:endParaRPr/>
          </a:p>
        </p:txBody>
      </p:sp>
      <p:pic>
        <p:nvPicPr>
          <p:cNvPr id="146" name="Google Shape;146;p5"/>
          <p:cNvPicPr preferRelativeResize="0"/>
          <p:nvPr/>
        </p:nvPicPr>
        <p:blipFill rotWithShape="1">
          <a:blip r:embed="rId3">
            <a:alphaModFix/>
          </a:blip>
          <a:srcRect b="0" l="0" r="0" t="0"/>
          <a:stretch/>
        </p:blipFill>
        <p:spPr>
          <a:xfrm>
            <a:off x="1877173" y="1008786"/>
            <a:ext cx="8759686" cy="57383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150" name="Shape 150"/>
        <p:cNvGrpSpPr/>
        <p:nvPr/>
      </p:nvGrpSpPr>
      <p:grpSpPr>
        <a:xfrm>
          <a:off x="0" y="0"/>
          <a:ext cx="0" cy="0"/>
          <a:chOff x="0" y="0"/>
          <a:chExt cx="0" cy="0"/>
        </a:xfrm>
      </p:grpSpPr>
      <p:sp>
        <p:nvSpPr>
          <p:cNvPr id="151" name="Google Shape;151;p6"/>
          <p:cNvSpPr txBox="1"/>
          <p:nvPr>
            <p:ph type="ctrTitle"/>
          </p:nvPr>
        </p:nvSpPr>
        <p:spPr>
          <a:xfrm>
            <a:off x="552202" y="-179880"/>
            <a:ext cx="11087595" cy="9424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entury Gothic"/>
              <a:buNone/>
            </a:pPr>
            <a:r>
              <a:rPr b="1" lang="en-GB" sz="4800" u="sng">
                <a:latin typeface="Century Gothic"/>
                <a:ea typeface="Century Gothic"/>
                <a:cs typeface="Century Gothic"/>
                <a:sym typeface="Century Gothic"/>
              </a:rPr>
              <a:t>English overview </a:t>
            </a:r>
            <a:endParaRPr/>
          </a:p>
        </p:txBody>
      </p:sp>
      <p:pic>
        <p:nvPicPr>
          <p:cNvPr descr="Claude in the City: Amazon.co.uk: Smith, Alex T.: 9780340998991: Books" id="152" name="Google Shape;152;p6"/>
          <p:cNvPicPr preferRelativeResize="0"/>
          <p:nvPr/>
        </p:nvPicPr>
        <p:blipFill rotWithShape="1">
          <a:blip r:embed="rId3">
            <a:alphaModFix/>
          </a:blip>
          <a:srcRect b="0" l="0" r="0" t="0"/>
          <a:stretch/>
        </p:blipFill>
        <p:spPr>
          <a:xfrm>
            <a:off x="181803" y="849907"/>
            <a:ext cx="1912039" cy="2676855"/>
          </a:xfrm>
          <a:prstGeom prst="rect">
            <a:avLst/>
          </a:prstGeom>
          <a:noFill/>
          <a:ln>
            <a:noFill/>
          </a:ln>
        </p:spPr>
      </p:pic>
      <p:pic>
        <p:nvPicPr>
          <p:cNvPr descr="Traction Man Is Here (Traction Man, 1): Amazon.co.uk: Grey, Mini:  9780099451099: Books" id="153" name="Google Shape;153;p6"/>
          <p:cNvPicPr preferRelativeResize="0"/>
          <p:nvPr/>
        </p:nvPicPr>
        <p:blipFill rotWithShape="1">
          <a:blip r:embed="rId4">
            <a:alphaModFix/>
          </a:blip>
          <a:srcRect b="0" l="0" r="0" t="0"/>
          <a:stretch/>
        </p:blipFill>
        <p:spPr>
          <a:xfrm>
            <a:off x="2093842" y="849907"/>
            <a:ext cx="2325046" cy="2654162"/>
          </a:xfrm>
          <a:prstGeom prst="rect">
            <a:avLst/>
          </a:prstGeom>
          <a:noFill/>
          <a:ln>
            <a:noFill/>
          </a:ln>
        </p:spPr>
      </p:pic>
      <p:pic>
        <p:nvPicPr>
          <p:cNvPr descr="Leaf : Sandra Dieckmann : 9781911171737 : Blackwell's" id="154" name="Google Shape;154;p6"/>
          <p:cNvPicPr preferRelativeResize="0"/>
          <p:nvPr/>
        </p:nvPicPr>
        <p:blipFill rotWithShape="1">
          <a:blip r:embed="rId5">
            <a:alphaModFix/>
          </a:blip>
          <a:srcRect b="0" l="0" r="0" t="0"/>
          <a:stretch/>
        </p:blipFill>
        <p:spPr>
          <a:xfrm>
            <a:off x="6394062" y="849907"/>
            <a:ext cx="3135588" cy="2510969"/>
          </a:xfrm>
          <a:prstGeom prst="rect">
            <a:avLst/>
          </a:prstGeom>
          <a:noFill/>
          <a:ln>
            <a:noFill/>
          </a:ln>
        </p:spPr>
      </p:pic>
      <p:pic>
        <p:nvPicPr>
          <p:cNvPr descr="Out and About: A First Book of Poems : Hughes, Shirley, Hughes, Shirley:  Amazon.co.uk: Books" id="155" name="Google Shape;155;p6"/>
          <p:cNvPicPr preferRelativeResize="0"/>
          <p:nvPr/>
        </p:nvPicPr>
        <p:blipFill rotWithShape="1">
          <a:blip r:embed="rId6">
            <a:alphaModFix/>
          </a:blip>
          <a:srcRect b="0" l="0" r="0" t="0"/>
          <a:stretch/>
        </p:blipFill>
        <p:spPr>
          <a:xfrm>
            <a:off x="9684641" y="846437"/>
            <a:ext cx="2072211" cy="2510970"/>
          </a:xfrm>
          <a:prstGeom prst="rect">
            <a:avLst/>
          </a:prstGeom>
          <a:noFill/>
          <a:ln>
            <a:noFill/>
          </a:ln>
        </p:spPr>
      </p:pic>
      <p:pic>
        <p:nvPicPr>
          <p:cNvPr descr="The Robot and the Bluebird: 1 : Lucas, David: Amazon.co.uk: Books" id="156" name="Google Shape;156;p6"/>
          <p:cNvPicPr preferRelativeResize="0"/>
          <p:nvPr/>
        </p:nvPicPr>
        <p:blipFill rotWithShape="1">
          <a:blip r:embed="rId7">
            <a:alphaModFix/>
          </a:blip>
          <a:srcRect b="0" l="0" r="0" t="0"/>
          <a:stretch/>
        </p:blipFill>
        <p:spPr>
          <a:xfrm>
            <a:off x="3304969" y="4059180"/>
            <a:ext cx="2791031" cy="2382386"/>
          </a:xfrm>
          <a:prstGeom prst="rect">
            <a:avLst/>
          </a:prstGeom>
          <a:noFill/>
          <a:ln>
            <a:noFill/>
          </a:ln>
        </p:spPr>
      </p:pic>
      <p:pic>
        <p:nvPicPr>
          <p:cNvPr descr="The Snail and the Whale : Donaldson, Julia, Scheffler, Axel: Amazon.co.uk:  Books" id="157" name="Google Shape;157;p6"/>
          <p:cNvPicPr preferRelativeResize="0"/>
          <p:nvPr/>
        </p:nvPicPr>
        <p:blipFill rotWithShape="1">
          <a:blip r:embed="rId8">
            <a:alphaModFix/>
          </a:blip>
          <a:srcRect b="0" l="0" r="0" t="0"/>
          <a:stretch/>
        </p:blipFill>
        <p:spPr>
          <a:xfrm>
            <a:off x="6096000" y="4059180"/>
            <a:ext cx="2657574" cy="2382386"/>
          </a:xfrm>
          <a:prstGeom prst="rect">
            <a:avLst/>
          </a:prstGeom>
          <a:noFill/>
          <a:ln>
            <a:noFill/>
          </a:ln>
        </p:spPr>
      </p:pic>
      <p:sp>
        <p:nvSpPr>
          <p:cNvPr id="158" name="Google Shape;158;p6"/>
          <p:cNvSpPr txBox="1"/>
          <p:nvPr/>
        </p:nvSpPr>
        <p:spPr>
          <a:xfrm>
            <a:off x="1374557" y="3429000"/>
            <a:ext cx="15674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entury Gothic"/>
                <a:ea typeface="Century Gothic"/>
                <a:cs typeface="Century Gothic"/>
                <a:sym typeface="Century Gothic"/>
              </a:rPr>
              <a:t>Autumn</a:t>
            </a:r>
            <a:endParaRPr b="0" i="0" sz="1400" u="none" cap="none" strike="noStrike">
              <a:solidFill>
                <a:srgbClr val="000000"/>
              </a:solidFill>
              <a:latin typeface="Arial"/>
              <a:ea typeface="Arial"/>
              <a:cs typeface="Arial"/>
              <a:sym typeface="Arial"/>
            </a:endParaRPr>
          </a:p>
        </p:txBody>
      </p:sp>
      <p:sp>
        <p:nvSpPr>
          <p:cNvPr id="159" name="Google Shape;159;p6"/>
          <p:cNvSpPr txBox="1"/>
          <p:nvPr/>
        </p:nvSpPr>
        <p:spPr>
          <a:xfrm>
            <a:off x="8965356" y="3357407"/>
            <a:ext cx="15674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entury Gothic"/>
                <a:ea typeface="Century Gothic"/>
                <a:cs typeface="Century Gothic"/>
                <a:sym typeface="Century Gothic"/>
              </a:rPr>
              <a:t>Spring</a:t>
            </a:r>
            <a:endParaRPr b="0" i="0" sz="1400" u="none" cap="none" strike="noStrike">
              <a:solidFill>
                <a:srgbClr val="000000"/>
              </a:solidFill>
              <a:latin typeface="Arial"/>
              <a:ea typeface="Arial"/>
              <a:cs typeface="Arial"/>
              <a:sym typeface="Arial"/>
            </a:endParaRPr>
          </a:p>
        </p:txBody>
      </p:sp>
      <p:sp>
        <p:nvSpPr>
          <p:cNvPr id="160" name="Google Shape;160;p6"/>
          <p:cNvSpPr txBox="1"/>
          <p:nvPr/>
        </p:nvSpPr>
        <p:spPr>
          <a:xfrm>
            <a:off x="5393676" y="6396335"/>
            <a:ext cx="15674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entury Gothic"/>
                <a:ea typeface="Century Gothic"/>
                <a:cs typeface="Century Gothic"/>
                <a:sym typeface="Century Gothic"/>
              </a:rPr>
              <a:t>Summer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164" name="Shape 164"/>
        <p:cNvGrpSpPr/>
        <p:nvPr/>
      </p:nvGrpSpPr>
      <p:grpSpPr>
        <a:xfrm>
          <a:off x="0" y="0"/>
          <a:ext cx="0" cy="0"/>
          <a:chOff x="0" y="0"/>
          <a:chExt cx="0" cy="0"/>
        </a:xfrm>
      </p:grpSpPr>
      <p:sp>
        <p:nvSpPr>
          <p:cNvPr id="165" name="Google Shape;165;p8"/>
          <p:cNvSpPr txBox="1"/>
          <p:nvPr>
            <p:ph type="ctrTitle"/>
          </p:nvPr>
        </p:nvSpPr>
        <p:spPr>
          <a:xfrm>
            <a:off x="288824" y="0"/>
            <a:ext cx="12191434" cy="9424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000"/>
              <a:buFont typeface="Century Gothic"/>
              <a:buNone/>
            </a:pPr>
            <a:r>
              <a:rPr b="1" lang="en-GB" sz="5000" u="sng">
                <a:latin typeface="Century Gothic"/>
                <a:ea typeface="Century Gothic"/>
                <a:cs typeface="Century Gothic"/>
                <a:sym typeface="Century Gothic"/>
              </a:rPr>
              <a:t>How your child will learn this year.</a:t>
            </a:r>
            <a:endParaRPr/>
          </a:p>
        </p:txBody>
      </p:sp>
      <p:sp>
        <p:nvSpPr>
          <p:cNvPr id="166" name="Google Shape;166;p8"/>
          <p:cNvSpPr/>
          <p:nvPr/>
        </p:nvSpPr>
        <p:spPr>
          <a:xfrm>
            <a:off x="854765" y="1195471"/>
            <a:ext cx="10482470" cy="500810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Century Gothic"/>
              <a:buChar char="•"/>
            </a:pPr>
            <a:r>
              <a:rPr b="0" i="0" lang="en-GB" sz="2400" u="none" cap="none" strike="noStrike">
                <a:solidFill>
                  <a:srgbClr val="000000"/>
                </a:solidFill>
                <a:latin typeface="Century Gothic"/>
                <a:ea typeface="Century Gothic"/>
                <a:cs typeface="Century Gothic"/>
                <a:sym typeface="Century Gothic"/>
              </a:rPr>
              <a:t>We have high expectations and high aspirations for all children.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Century Gothic"/>
              <a:buChar char="•"/>
            </a:pPr>
            <a:r>
              <a:rPr b="0" i="0" lang="en-GB" sz="2400" u="none" cap="none" strike="noStrike">
                <a:solidFill>
                  <a:srgbClr val="000000"/>
                </a:solidFill>
                <a:latin typeface="Century Gothic"/>
                <a:ea typeface="Century Gothic"/>
                <a:cs typeface="Century Gothic"/>
                <a:sym typeface="Century Gothic"/>
              </a:rPr>
              <a:t>We believe children should have FUN!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Century Gothic"/>
              <a:buChar char="•"/>
            </a:pPr>
            <a:r>
              <a:rPr b="0" i="0" lang="en-GB" sz="2400" u="none" cap="none" strike="noStrike">
                <a:solidFill>
                  <a:srgbClr val="000000"/>
                </a:solidFill>
                <a:latin typeface="Century Gothic"/>
                <a:ea typeface="Century Gothic"/>
                <a:cs typeface="Century Gothic"/>
                <a:sym typeface="Century Gothic"/>
              </a:rPr>
              <a:t>Year 1 continue the play based learning approach they were used to in Reception this is to help them have a smooth transition into Year 1 and provide a familiar learning environment.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Century Gothic"/>
              <a:buChar char="•"/>
            </a:pPr>
            <a:r>
              <a:rPr b="0" i="0" lang="en-GB" sz="2400" u="none" cap="none" strike="noStrike">
                <a:solidFill>
                  <a:srgbClr val="000000"/>
                </a:solidFill>
                <a:latin typeface="Century Gothic"/>
                <a:ea typeface="Century Gothic"/>
                <a:cs typeface="Century Gothic"/>
                <a:sym typeface="Century Gothic"/>
              </a:rPr>
              <a:t>This approach is adapted to meet the needs of the National curriculum and is in place from September until February.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Century Gothic"/>
              <a:buChar char="•"/>
            </a:pPr>
            <a:r>
              <a:rPr b="0" i="0" lang="en-GB" sz="2400" u="none" cap="none" strike="noStrike">
                <a:solidFill>
                  <a:srgbClr val="000000"/>
                </a:solidFill>
                <a:latin typeface="Century Gothic"/>
                <a:ea typeface="Century Gothic"/>
                <a:cs typeface="Century Gothic"/>
                <a:sym typeface="Century Gothic"/>
              </a:rPr>
              <a:t>Children leave Year 1 as happy, independent learners who are ready to take on the challenge of Year 2.</a:t>
            </a:r>
            <a:endParaRPr b="0" i="0" sz="2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170" name="Shape 170"/>
        <p:cNvGrpSpPr/>
        <p:nvPr/>
      </p:nvGrpSpPr>
      <p:grpSpPr>
        <a:xfrm>
          <a:off x="0" y="0"/>
          <a:ext cx="0" cy="0"/>
          <a:chOff x="0" y="0"/>
          <a:chExt cx="0" cy="0"/>
        </a:xfrm>
      </p:grpSpPr>
      <p:sp>
        <p:nvSpPr>
          <p:cNvPr id="171" name="Google Shape;171;p9"/>
          <p:cNvSpPr txBox="1"/>
          <p:nvPr>
            <p:ph type="ctrTitle"/>
          </p:nvPr>
        </p:nvSpPr>
        <p:spPr>
          <a:xfrm>
            <a:off x="-559315" y="-119214"/>
            <a:ext cx="12191434" cy="9424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000"/>
              <a:buFont typeface="Century Gothic"/>
              <a:buNone/>
            </a:pPr>
            <a:r>
              <a:rPr b="1" lang="en-GB" sz="5000" u="sng">
                <a:latin typeface="Century Gothic"/>
                <a:ea typeface="Century Gothic"/>
                <a:cs typeface="Century Gothic"/>
                <a:sym typeface="Century Gothic"/>
              </a:rPr>
              <a:t>Phonics</a:t>
            </a:r>
            <a:endParaRPr/>
          </a:p>
        </p:txBody>
      </p:sp>
      <p:sp>
        <p:nvSpPr>
          <p:cNvPr id="172" name="Google Shape;172;p9"/>
          <p:cNvSpPr/>
          <p:nvPr/>
        </p:nvSpPr>
        <p:spPr>
          <a:xfrm>
            <a:off x="46601" y="654265"/>
            <a:ext cx="9780105" cy="609393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GB" sz="2000" u="none" cap="none" strike="noStrike">
                <a:solidFill>
                  <a:schemeClr val="dk1"/>
                </a:solidFill>
                <a:latin typeface="Century Gothic"/>
                <a:ea typeface="Century Gothic"/>
                <a:cs typeface="Century Gothic"/>
                <a:sym typeface="Century Gothic"/>
              </a:rPr>
              <a:t>Phonics plays a large part in Year 1 and there is an ongoing phonics focus in all lessons.  Children have daily Bug Club phonics lessons and will practice decoding to read words and sentences as well as segmenting for spelling.</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150000"/>
              </a:lnSpc>
              <a:spcBef>
                <a:spcPts val="0"/>
              </a:spcBef>
              <a:spcAft>
                <a:spcPts val="0"/>
              </a:spcAft>
              <a:buClr>
                <a:srgbClr val="000000"/>
              </a:buClr>
              <a:buSzPts val="2000"/>
              <a:buFont typeface="Arial"/>
              <a:buNone/>
            </a:pPr>
            <a:r>
              <a:rPr b="0" i="0" lang="en-GB" sz="2000" u="none" cap="none" strike="noStrike">
                <a:solidFill>
                  <a:schemeClr val="dk1"/>
                </a:solidFill>
                <a:latin typeface="Century Gothic"/>
                <a:ea typeface="Century Gothic"/>
                <a:cs typeface="Century Gothic"/>
                <a:sym typeface="Century Gothic"/>
              </a:rPr>
              <a:t>There will be a meeting to give you more details on Bug Club this term.</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150000"/>
              </a:lnSpc>
              <a:spcBef>
                <a:spcPts val="0"/>
              </a:spcBef>
              <a:spcAft>
                <a:spcPts val="0"/>
              </a:spcAft>
              <a:buClr>
                <a:srgbClr val="000000"/>
              </a:buClr>
              <a:buSzPts val="2000"/>
              <a:buFont typeface="Arial"/>
              <a:buNone/>
            </a:pPr>
            <a:r>
              <a:rPr b="0" i="0" lang="en-GB" sz="2000" u="none" cap="none" strike="noStrike">
                <a:solidFill>
                  <a:schemeClr val="dk1"/>
                </a:solidFill>
                <a:latin typeface="Century Gothic"/>
                <a:ea typeface="Century Gothic"/>
                <a:cs typeface="Century Gothic"/>
                <a:sym typeface="Century Gothic"/>
              </a:rPr>
              <a:t>At the end of Year 1, all children are required to take part in a phonics screening check. Where they practice reading real and nonsense words using all the phonics they have learnt.  There is no pressure and all children build their phonics skill at their own pace with support.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150000"/>
              </a:lnSpc>
              <a:spcBef>
                <a:spcPts val="0"/>
              </a:spcBef>
              <a:spcAft>
                <a:spcPts val="0"/>
              </a:spcAft>
              <a:buClr>
                <a:srgbClr val="000000"/>
              </a:buClr>
              <a:buSzPts val="2000"/>
              <a:buFont typeface="Arial"/>
              <a:buNone/>
            </a:pPr>
            <a:r>
              <a:rPr b="1" i="0" lang="en-GB" sz="2000" u="none" cap="none" strike="noStrike">
                <a:solidFill>
                  <a:srgbClr val="FF0000"/>
                </a:solidFill>
                <a:latin typeface="Century Gothic"/>
                <a:ea typeface="Century Gothic"/>
                <a:cs typeface="Century Gothic"/>
                <a:sym typeface="Century Gothic"/>
              </a:rPr>
              <a:t>There will be a workshop on Monday 12</a:t>
            </a:r>
            <a:r>
              <a:rPr b="1" baseline="30000" i="0" lang="en-GB" sz="2000" u="none" cap="none" strike="noStrike">
                <a:solidFill>
                  <a:srgbClr val="FF0000"/>
                </a:solidFill>
                <a:latin typeface="Century Gothic"/>
                <a:ea typeface="Century Gothic"/>
                <a:cs typeface="Century Gothic"/>
                <a:sym typeface="Century Gothic"/>
              </a:rPr>
              <a:t>th</a:t>
            </a:r>
            <a:r>
              <a:rPr b="1" i="0" lang="en-GB" sz="2000" u="none" cap="none" strike="noStrike">
                <a:solidFill>
                  <a:srgbClr val="FF0000"/>
                </a:solidFill>
                <a:latin typeface="Century Gothic"/>
                <a:ea typeface="Century Gothic"/>
                <a:cs typeface="Century Gothic"/>
                <a:sym typeface="Century Gothic"/>
              </a:rPr>
              <a:t> September at 2pm. We strongly encourage all families to attend so you can support your child.</a:t>
            </a:r>
            <a:endParaRPr b="1" i="0" sz="2000" u="none" cap="none" strike="noStrike">
              <a:solidFill>
                <a:srgbClr val="FF0000"/>
              </a:solidFill>
              <a:latin typeface="Century Gothic"/>
              <a:ea typeface="Century Gothic"/>
              <a:cs typeface="Century Gothic"/>
              <a:sym typeface="Century Gothic"/>
            </a:endParaRPr>
          </a:p>
        </p:txBody>
      </p:sp>
      <p:pic>
        <p:nvPicPr>
          <p:cNvPr descr="Bug Club Family" id="173" name="Google Shape;173;p9"/>
          <p:cNvPicPr preferRelativeResize="0"/>
          <p:nvPr/>
        </p:nvPicPr>
        <p:blipFill rotWithShape="1">
          <a:blip r:embed="rId3">
            <a:alphaModFix/>
          </a:blip>
          <a:srcRect b="0" l="0" r="0" t="0"/>
          <a:stretch/>
        </p:blipFill>
        <p:spPr>
          <a:xfrm>
            <a:off x="9657850" y="351991"/>
            <a:ext cx="2143125"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177" name="Shape 177"/>
        <p:cNvGrpSpPr/>
        <p:nvPr/>
      </p:nvGrpSpPr>
      <p:grpSpPr>
        <a:xfrm>
          <a:off x="0" y="0"/>
          <a:ext cx="0" cy="0"/>
          <a:chOff x="0" y="0"/>
          <a:chExt cx="0" cy="0"/>
        </a:xfrm>
      </p:grpSpPr>
      <p:sp>
        <p:nvSpPr>
          <p:cNvPr id="178" name="Google Shape;178;p10"/>
          <p:cNvSpPr txBox="1"/>
          <p:nvPr>
            <p:ph type="ctrTitle"/>
          </p:nvPr>
        </p:nvSpPr>
        <p:spPr>
          <a:xfrm>
            <a:off x="-677158" y="-119214"/>
            <a:ext cx="12191434" cy="9424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000"/>
              <a:buFont typeface="Century Gothic"/>
              <a:buNone/>
            </a:pPr>
            <a:r>
              <a:rPr b="1" lang="en-GB" sz="5000" u="sng">
                <a:latin typeface="Century Gothic"/>
                <a:ea typeface="Century Gothic"/>
                <a:cs typeface="Century Gothic"/>
                <a:sym typeface="Century Gothic"/>
              </a:rPr>
              <a:t>Reading</a:t>
            </a:r>
            <a:endParaRPr/>
          </a:p>
        </p:txBody>
      </p:sp>
      <p:sp>
        <p:nvSpPr>
          <p:cNvPr id="179" name="Google Shape;179;p10"/>
          <p:cNvSpPr/>
          <p:nvPr/>
        </p:nvSpPr>
        <p:spPr>
          <a:xfrm>
            <a:off x="200916" y="783962"/>
            <a:ext cx="8627165"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1"/>
                </a:solidFill>
                <a:latin typeface="Century Gothic"/>
                <a:ea typeface="Century Gothic"/>
                <a:cs typeface="Century Gothic"/>
                <a:sym typeface="Century Gothic"/>
              </a:rPr>
              <a:t>Reading is the gateway to all areas of school and remains a top priority in Year 1. </a:t>
            </a:r>
            <a:endParaRPr b="0" i="0" sz="1400" u="none" cap="none" strike="noStrike">
              <a:solidFill>
                <a:srgbClr val="000000"/>
              </a:solidFill>
              <a:latin typeface="Arial"/>
              <a:ea typeface="Arial"/>
              <a:cs typeface="Arial"/>
              <a:sym typeface="Arial"/>
            </a:endParaRPr>
          </a:p>
        </p:txBody>
      </p:sp>
      <p:pic>
        <p:nvPicPr>
          <p:cNvPr descr="Bug Club Family" id="180" name="Google Shape;180;p10"/>
          <p:cNvPicPr preferRelativeResize="0"/>
          <p:nvPr/>
        </p:nvPicPr>
        <p:blipFill rotWithShape="1">
          <a:blip r:embed="rId3">
            <a:alphaModFix/>
          </a:blip>
          <a:srcRect b="0" l="0" r="0" t="0"/>
          <a:stretch/>
        </p:blipFill>
        <p:spPr>
          <a:xfrm>
            <a:off x="10382450" y="178990"/>
            <a:ext cx="1565206" cy="1565206"/>
          </a:xfrm>
          <a:prstGeom prst="rect">
            <a:avLst/>
          </a:prstGeom>
          <a:noFill/>
          <a:ln>
            <a:noFill/>
          </a:ln>
        </p:spPr>
      </p:pic>
      <p:sp>
        <p:nvSpPr>
          <p:cNvPr id="181" name="Google Shape;181;p10"/>
          <p:cNvSpPr/>
          <p:nvPr/>
        </p:nvSpPr>
        <p:spPr>
          <a:xfrm>
            <a:off x="4724398" y="1999576"/>
            <a:ext cx="7266685" cy="45243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entury Gothic"/>
                <a:ea typeface="Century Gothic"/>
                <a:cs typeface="Century Gothic"/>
                <a:sym typeface="Century Gothic"/>
              </a:rPr>
              <a:t>Parents are expected to log on to Bug Club each night and listen to their child read.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entury Gothic"/>
                <a:ea typeface="Century Gothic"/>
                <a:cs typeface="Century Gothic"/>
                <a:sym typeface="Century Gothic"/>
              </a:rPr>
              <a:t>Then write a comment in their reading record.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entury Gothic"/>
                <a:ea typeface="Century Gothic"/>
                <a:cs typeface="Century Gothic"/>
                <a:sym typeface="Century Gothic"/>
              </a:rPr>
              <a:t>Reading records are checked daily by staff and if homework is not completed then it will be followed up by the class teacher.</a:t>
            </a:r>
            <a:endParaRPr b="0" i="0" sz="1400" u="none" cap="none" strike="noStrike">
              <a:solidFill>
                <a:srgbClr val="000000"/>
              </a:solidFill>
              <a:latin typeface="Arial"/>
              <a:ea typeface="Arial"/>
              <a:cs typeface="Arial"/>
              <a:sym typeface="Arial"/>
            </a:endParaRPr>
          </a:p>
        </p:txBody>
      </p:sp>
      <p:pic>
        <p:nvPicPr>
          <p:cNvPr id="182" name="Google Shape;182;p10"/>
          <p:cNvPicPr preferRelativeResize="0"/>
          <p:nvPr/>
        </p:nvPicPr>
        <p:blipFill rotWithShape="1">
          <a:blip r:embed="rId4">
            <a:alphaModFix/>
          </a:blip>
          <a:srcRect b="0" l="0" r="0" t="0"/>
          <a:stretch/>
        </p:blipFill>
        <p:spPr>
          <a:xfrm>
            <a:off x="5326208" y="3566763"/>
            <a:ext cx="6063064" cy="16981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2020-09-11T08:49:49Z</dcterms:created>
  <dc:creator>DQuigley</dc:creator>
</cp:coreProperties>
</file>