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4"/>
  </p:notesMasterIdLst>
  <p:sldIdLst>
    <p:sldId id="256" r:id="rId2"/>
    <p:sldId id="263" r:id="rId3"/>
    <p:sldId id="281" r:id="rId4"/>
    <p:sldId id="276" r:id="rId5"/>
    <p:sldId id="288" r:id="rId6"/>
    <p:sldId id="292" r:id="rId7"/>
    <p:sldId id="290" r:id="rId8"/>
    <p:sldId id="293" r:id="rId9"/>
    <p:sldId id="282" r:id="rId10"/>
    <p:sldId id="284" r:id="rId11"/>
    <p:sldId id="285" r:id="rId12"/>
    <p:sldId id="267" r:id="rId13"/>
    <p:sldId id="294" r:id="rId14"/>
    <p:sldId id="295" r:id="rId15"/>
    <p:sldId id="258" r:id="rId16"/>
    <p:sldId id="274" r:id="rId17"/>
    <p:sldId id="279" r:id="rId18"/>
    <p:sldId id="291" r:id="rId19"/>
    <p:sldId id="262" r:id="rId20"/>
    <p:sldId id="264" r:id="rId21"/>
    <p:sldId id="289"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72" d="100"/>
          <a:sy n="72"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A8F4F-BEA9-4727-81C4-35FF3931340F}" type="datetimeFigureOut">
              <a:rPr lang="en-GB" smtClean="0"/>
              <a:t>05/09/2022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B219E-E81C-4C98-9021-157B2AD101A1}" type="slidenum">
              <a:rPr lang="en-GB" smtClean="0"/>
              <a:t>‹#›</a:t>
            </a:fld>
            <a:endParaRPr lang="en-GB"/>
          </a:p>
        </p:txBody>
      </p:sp>
    </p:spTree>
    <p:extLst>
      <p:ext uri="{BB962C8B-B14F-4D97-AF65-F5344CB8AC3E}">
        <p14:creationId xmlns:p14="http://schemas.microsoft.com/office/powerpoint/2010/main" val="18659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44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DB84-EF77-4859-8F03-1B61A34B8F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F1D731-9E81-43EA-AB96-04DBEC46A0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E23F9D-1261-47DB-81B8-3E89BF0CD389}"/>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5" name="Footer Placeholder 4">
            <a:extLst>
              <a:ext uri="{FF2B5EF4-FFF2-40B4-BE49-F238E27FC236}">
                <a16:creationId xmlns:a16="http://schemas.microsoft.com/office/drawing/2014/main" id="{23B82B73-880A-4B44-A8F8-2E9CB465F5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39B38E-7821-4387-9D3A-220B18195284}"/>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63583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946D-2B10-4D22-915D-71ABAECD28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F7C8F9-5C98-438F-BC1F-9E5BA1C5F1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D82204-8822-4E65-B807-0173843F4BB2}"/>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5" name="Footer Placeholder 4">
            <a:extLst>
              <a:ext uri="{FF2B5EF4-FFF2-40B4-BE49-F238E27FC236}">
                <a16:creationId xmlns:a16="http://schemas.microsoft.com/office/drawing/2014/main" id="{3983706D-7690-49A8-AF77-893B024CCE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838588-5B54-4E98-9B3C-496CED5059FF}"/>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68669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80AA7-AF71-452F-AFA3-8B41B8623D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EF08EA-E426-4661-ABEE-398472DDAD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31BB50-53CD-4112-8E8C-11FCD0D547BC}"/>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5" name="Footer Placeholder 4">
            <a:extLst>
              <a:ext uri="{FF2B5EF4-FFF2-40B4-BE49-F238E27FC236}">
                <a16:creationId xmlns:a16="http://schemas.microsoft.com/office/drawing/2014/main" id="{90FB1D46-33A2-42F7-BFF3-007891E760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B475DA-DF55-4108-8387-3E5CD839FF76}"/>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363250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534B-69B0-4147-8AF7-486CC8EF3B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54C099-6ABC-44C9-8924-60FED2F5CD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91691-C5A9-4392-844E-97A46807B22B}"/>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5" name="Footer Placeholder 4">
            <a:extLst>
              <a:ext uri="{FF2B5EF4-FFF2-40B4-BE49-F238E27FC236}">
                <a16:creationId xmlns:a16="http://schemas.microsoft.com/office/drawing/2014/main" id="{CA7D9371-6B0F-461B-8A11-DBB373FA0C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DB8308-57DC-434B-A5E1-C6447FD81F72}"/>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264462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0C60-A64D-43CF-9DEC-20473AEBE8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73FAF-22B2-481C-A797-E76AF2240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71AA78-96FA-4928-9D53-ABD0071B71A2}"/>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5" name="Footer Placeholder 4">
            <a:extLst>
              <a:ext uri="{FF2B5EF4-FFF2-40B4-BE49-F238E27FC236}">
                <a16:creationId xmlns:a16="http://schemas.microsoft.com/office/drawing/2014/main" id="{30A519C7-070D-4B9E-B482-62E04594E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AF3E2-E5FA-4F83-94DB-E7BE13D914EF}"/>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286672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7F04-92B6-4B77-AB3B-E66B89126D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24CB5C-7609-4583-B646-C308B04553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589A7-017A-4986-8FE8-B2E3ACE59B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3C0D31-7481-4203-8047-6A699D6FF262}"/>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6" name="Footer Placeholder 5">
            <a:extLst>
              <a:ext uri="{FF2B5EF4-FFF2-40B4-BE49-F238E27FC236}">
                <a16:creationId xmlns:a16="http://schemas.microsoft.com/office/drawing/2014/main" id="{6816630C-C065-4CF5-A467-8EC221582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8F4D2-F5F9-4821-A3D0-E911B9E97BA8}"/>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27589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1D2E-7A16-4551-B1D7-EA647E6879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810360-F687-41E8-A3A3-15A9DF0284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6D4416-21F3-4A44-9B8B-B76FADFA26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349B38-E16D-4FA8-94B0-88FE6AC7B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8EC0A9-FD14-4D1B-9E1C-FCED05EB58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5A4EC4-4654-4394-A2D2-5BCB1122AECF}"/>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8" name="Footer Placeholder 7">
            <a:extLst>
              <a:ext uri="{FF2B5EF4-FFF2-40B4-BE49-F238E27FC236}">
                <a16:creationId xmlns:a16="http://schemas.microsoft.com/office/drawing/2014/main" id="{83752314-C250-4E80-B996-383C398970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45C936-D372-484B-80E5-FC445F438EEA}"/>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118887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4FED-3B44-407E-A50D-FCE7D4056B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28EC3C-B0A1-4C6F-A6B9-F8D17F27E48F}"/>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4" name="Footer Placeholder 3">
            <a:extLst>
              <a:ext uri="{FF2B5EF4-FFF2-40B4-BE49-F238E27FC236}">
                <a16:creationId xmlns:a16="http://schemas.microsoft.com/office/drawing/2014/main" id="{30F4DA76-F8E5-4E8B-8986-06812CBC11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FB201C-8F6E-4DB2-BF48-697E65DB7C08}"/>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428000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8F4FB-FF37-44B0-A5AD-E1924E3D4E33}"/>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3" name="Footer Placeholder 2">
            <a:extLst>
              <a:ext uri="{FF2B5EF4-FFF2-40B4-BE49-F238E27FC236}">
                <a16:creationId xmlns:a16="http://schemas.microsoft.com/office/drawing/2014/main" id="{D38D6113-57A8-4E87-A374-1C06FC5782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B67F73-6DE6-448E-BE16-1CF72A767A6B}"/>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1944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1FA5-4E06-4866-A1E8-896F3EB48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2168E3-C8F1-4622-9323-F7CDD780D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AA4856-4235-4F60-8BCA-0ABE5839B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F6D0D6-8329-4276-9A54-DD943966FFA2}"/>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6" name="Footer Placeholder 5">
            <a:extLst>
              <a:ext uri="{FF2B5EF4-FFF2-40B4-BE49-F238E27FC236}">
                <a16:creationId xmlns:a16="http://schemas.microsoft.com/office/drawing/2014/main" id="{B84EADD2-8B18-4FDD-A2E2-11C0AB748D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4231DB-1CDF-4C88-8024-156059A8CF3E}"/>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63903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6B4F-3160-466F-B1B6-0383563BD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0F14BF-036E-4A6B-ADBD-CE0544EBD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EFFAE1-974E-45E9-92FB-83B465946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4D6CBC-DD85-4144-9ADA-94CC01ABE4D2}"/>
              </a:ext>
            </a:extLst>
          </p:cNvPr>
          <p:cNvSpPr>
            <a:spLocks noGrp="1"/>
          </p:cNvSpPr>
          <p:nvPr>
            <p:ph type="dt" sz="half" idx="10"/>
          </p:nvPr>
        </p:nvSpPr>
        <p:spPr/>
        <p:txBody>
          <a:bodyPr/>
          <a:lstStyle/>
          <a:p>
            <a:fld id="{CB6CB1A8-4494-417C-920E-CA6C0DF0ACAA}" type="datetimeFigureOut">
              <a:rPr lang="en-GB" smtClean="0"/>
              <a:t>05/09/2022</a:t>
            </a:fld>
            <a:endParaRPr lang="en-GB"/>
          </a:p>
        </p:txBody>
      </p:sp>
      <p:sp>
        <p:nvSpPr>
          <p:cNvPr id="6" name="Footer Placeholder 5">
            <a:extLst>
              <a:ext uri="{FF2B5EF4-FFF2-40B4-BE49-F238E27FC236}">
                <a16:creationId xmlns:a16="http://schemas.microsoft.com/office/drawing/2014/main" id="{BA2AE5B2-83BE-418F-B24C-FF1891E606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C35166-68DC-4A8E-97AB-E4850FC902B0}"/>
              </a:ext>
            </a:extLst>
          </p:cNvPr>
          <p:cNvSpPr>
            <a:spLocks noGrp="1"/>
          </p:cNvSpPr>
          <p:nvPr>
            <p:ph type="sldNum" sz="quarter" idx="12"/>
          </p:nvPr>
        </p:nvSpPr>
        <p:spPr/>
        <p:txBody>
          <a:bodyPr/>
          <a:lstStyle/>
          <a:p>
            <a:fld id="{0163C084-624C-4026-BE84-434E4244303C}" type="slidenum">
              <a:rPr lang="en-GB" smtClean="0"/>
              <a:t>‹#›</a:t>
            </a:fld>
            <a:endParaRPr lang="en-GB"/>
          </a:p>
        </p:txBody>
      </p:sp>
    </p:spTree>
    <p:extLst>
      <p:ext uri="{BB962C8B-B14F-4D97-AF65-F5344CB8AC3E}">
        <p14:creationId xmlns:p14="http://schemas.microsoft.com/office/powerpoint/2010/main" val="300080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0C0202-7B49-47DF-8B78-D4310EC00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BC143B-2269-487F-A0DC-B17AE4B62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E0DE9B-E47B-4750-8603-A7CE288EA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CB1A8-4494-417C-920E-CA6C0DF0ACAA}" type="datetimeFigureOut">
              <a:rPr lang="en-GB" smtClean="0"/>
              <a:t>05/09/2022</a:t>
            </a:fld>
            <a:endParaRPr lang="en-GB"/>
          </a:p>
        </p:txBody>
      </p:sp>
      <p:sp>
        <p:nvSpPr>
          <p:cNvPr id="5" name="Footer Placeholder 4">
            <a:extLst>
              <a:ext uri="{FF2B5EF4-FFF2-40B4-BE49-F238E27FC236}">
                <a16:creationId xmlns:a16="http://schemas.microsoft.com/office/drawing/2014/main" id="{DC6460A1-BB98-43B8-A273-82CC19EE4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4F9733-362D-41F6-A08B-7598DC698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3C084-624C-4026-BE84-434E4244303C}" type="slidenum">
              <a:rPr lang="en-GB" smtClean="0"/>
              <a:t>‹#›</a:t>
            </a:fld>
            <a:endParaRPr lang="en-GB"/>
          </a:p>
        </p:txBody>
      </p:sp>
    </p:spTree>
    <p:extLst>
      <p:ext uri="{BB962C8B-B14F-4D97-AF65-F5344CB8AC3E}">
        <p14:creationId xmlns:p14="http://schemas.microsoft.com/office/powerpoint/2010/main" val="8985770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spcc.org.uk/keeping-children-safe/online-safety/" TargetMode="External"/><Relationship Id="rId2" Type="http://schemas.openxmlformats.org/officeDocument/2006/relationships/hyperlink" Target="https://www.thinkuknow.co.uk/"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barnfieldschool.co.u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35B382-085A-4A38-BE4C-EB72BDC65712}"/>
              </a:ext>
            </a:extLst>
          </p:cNvPr>
          <p:cNvPicPr>
            <a:picLocks noChangeAspect="1"/>
          </p:cNvPicPr>
          <p:nvPr/>
        </p:nvPicPr>
        <p:blipFill>
          <a:blip r:embed="rId2"/>
          <a:stretch>
            <a:fillRect/>
          </a:stretch>
        </p:blipFill>
        <p:spPr>
          <a:xfrm>
            <a:off x="0" y="2470"/>
            <a:ext cx="11990476" cy="1180952"/>
          </a:xfrm>
          <a:prstGeom prst="rect">
            <a:avLst/>
          </a:prstGeom>
        </p:spPr>
      </p:pic>
      <p:pic>
        <p:nvPicPr>
          <p:cNvPr id="6" name="Picture 5">
            <a:extLst>
              <a:ext uri="{FF2B5EF4-FFF2-40B4-BE49-F238E27FC236}">
                <a16:creationId xmlns:a16="http://schemas.microsoft.com/office/drawing/2014/main" id="{4C6168CC-3A31-414B-AFD3-64B3F02442AC}"/>
              </a:ext>
            </a:extLst>
          </p:cNvPr>
          <p:cNvPicPr>
            <a:picLocks noChangeAspect="1"/>
          </p:cNvPicPr>
          <p:nvPr/>
        </p:nvPicPr>
        <p:blipFill>
          <a:blip r:embed="rId3"/>
          <a:stretch>
            <a:fillRect/>
          </a:stretch>
        </p:blipFill>
        <p:spPr>
          <a:xfrm>
            <a:off x="3061252" y="2390904"/>
            <a:ext cx="5477639" cy="2162477"/>
          </a:xfrm>
          <a:prstGeom prst="rect">
            <a:avLst/>
          </a:prstGeom>
        </p:spPr>
      </p:pic>
      <p:sp>
        <p:nvSpPr>
          <p:cNvPr id="10" name="Subtitle 9">
            <a:extLst>
              <a:ext uri="{FF2B5EF4-FFF2-40B4-BE49-F238E27FC236}">
                <a16:creationId xmlns:a16="http://schemas.microsoft.com/office/drawing/2014/main" id="{1BF931C0-3211-4CBC-968D-AD2DFCB1DF25}"/>
              </a:ext>
            </a:extLst>
          </p:cNvPr>
          <p:cNvSpPr>
            <a:spLocks noGrp="1"/>
          </p:cNvSpPr>
          <p:nvPr>
            <p:ph type="subTitle" idx="1"/>
          </p:nvPr>
        </p:nvSpPr>
        <p:spPr>
          <a:xfrm>
            <a:off x="1736035" y="5668529"/>
            <a:ext cx="9144000" cy="1655762"/>
          </a:xfrm>
        </p:spPr>
        <p:txBody>
          <a:bodyPr/>
          <a:lstStyle/>
          <a:p>
            <a:r>
              <a:rPr lang="en-GB" dirty="0"/>
              <a:t> </a:t>
            </a:r>
          </a:p>
        </p:txBody>
      </p:sp>
      <p:sp>
        <p:nvSpPr>
          <p:cNvPr id="12" name="Rectangle 11">
            <a:extLst>
              <a:ext uri="{FF2B5EF4-FFF2-40B4-BE49-F238E27FC236}">
                <a16:creationId xmlns:a16="http://schemas.microsoft.com/office/drawing/2014/main" id="{515E5B62-E283-495F-B9CD-81238ADF6C3E}"/>
              </a:ext>
            </a:extLst>
          </p:cNvPr>
          <p:cNvSpPr/>
          <p:nvPr/>
        </p:nvSpPr>
        <p:spPr>
          <a:xfrm>
            <a:off x="2719289" y="1467574"/>
            <a:ext cx="7368209" cy="923330"/>
          </a:xfrm>
          <a:prstGeom prst="rect">
            <a:avLst/>
          </a:prstGeom>
        </p:spPr>
        <p:txBody>
          <a:bodyPr wrap="square">
            <a:spAutoFit/>
          </a:bodyPr>
          <a:lstStyle/>
          <a:p>
            <a:r>
              <a:rPr lang="en-GB" sz="5400" b="1" dirty="0">
                <a:latin typeface="Century Gothic" panose="020B0502020202020204" pitchFamily="34" charset="0"/>
              </a:rPr>
              <a:t>Welcome to Year 2</a:t>
            </a:r>
            <a:endParaRPr lang="en-GB" sz="5400" dirty="0">
              <a:latin typeface="Century Gothic" panose="020B0502020202020204" pitchFamily="34" charset="0"/>
            </a:endParaRPr>
          </a:p>
        </p:txBody>
      </p:sp>
      <p:sp>
        <p:nvSpPr>
          <p:cNvPr id="15" name="Rectangle 14">
            <a:extLst>
              <a:ext uri="{FF2B5EF4-FFF2-40B4-BE49-F238E27FC236}">
                <a16:creationId xmlns:a16="http://schemas.microsoft.com/office/drawing/2014/main" id="{7D6E4AF4-ADBD-40EF-8C44-C5EB9E0615D3}"/>
              </a:ext>
            </a:extLst>
          </p:cNvPr>
          <p:cNvSpPr/>
          <p:nvPr/>
        </p:nvSpPr>
        <p:spPr>
          <a:xfrm>
            <a:off x="2486906" y="4745199"/>
            <a:ext cx="7016664" cy="923330"/>
          </a:xfrm>
          <a:prstGeom prst="rect">
            <a:avLst/>
          </a:prstGeom>
        </p:spPr>
        <p:txBody>
          <a:bodyPr wrap="none">
            <a:spAutoFit/>
          </a:bodyPr>
          <a:lstStyle/>
          <a:p>
            <a:r>
              <a:rPr lang="en-GB" sz="5400" b="1" dirty="0">
                <a:latin typeface="Century Gothic" panose="020B0502020202020204" pitchFamily="34" charset="0"/>
              </a:rPr>
              <a:t>Parent Meeting 2022</a:t>
            </a:r>
            <a:endParaRPr lang="en-GB" sz="5400" dirty="0">
              <a:latin typeface="Century Gothic" panose="020B0502020202020204" pitchFamily="34" charset="0"/>
            </a:endParaRPr>
          </a:p>
        </p:txBody>
      </p:sp>
    </p:spTree>
    <p:extLst>
      <p:ext uri="{BB962C8B-B14F-4D97-AF65-F5344CB8AC3E}">
        <p14:creationId xmlns:p14="http://schemas.microsoft.com/office/powerpoint/2010/main" val="3721327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677158" y="-119214"/>
            <a:ext cx="12191434" cy="942411"/>
          </a:xfrm>
        </p:spPr>
        <p:txBody>
          <a:bodyPr>
            <a:noAutofit/>
          </a:bodyPr>
          <a:lstStyle/>
          <a:p>
            <a:r>
              <a:rPr lang="en-GB" sz="5000" b="1" u="sng" dirty="0">
                <a:latin typeface="Century Gothic" panose="020B0502020202020204" pitchFamily="34" charset="0"/>
              </a:rPr>
              <a:t>Reading</a:t>
            </a:r>
          </a:p>
        </p:txBody>
      </p:sp>
      <p:sp>
        <p:nvSpPr>
          <p:cNvPr id="4" name="Rectangle 3">
            <a:extLst>
              <a:ext uri="{FF2B5EF4-FFF2-40B4-BE49-F238E27FC236}">
                <a16:creationId xmlns:a16="http://schemas.microsoft.com/office/drawing/2014/main" id="{CD6BC5A3-A883-46E5-8442-2B7C1AFD646E}"/>
              </a:ext>
            </a:extLst>
          </p:cNvPr>
          <p:cNvSpPr/>
          <p:nvPr/>
        </p:nvSpPr>
        <p:spPr>
          <a:xfrm>
            <a:off x="200916" y="783962"/>
            <a:ext cx="8627165" cy="1077218"/>
          </a:xfrm>
          <a:prstGeom prst="rect">
            <a:avLst/>
          </a:prstGeom>
        </p:spPr>
        <p:txBody>
          <a:bodyPr wrap="square">
            <a:spAutoFit/>
          </a:bodyPr>
          <a:lstStyle/>
          <a:p>
            <a:r>
              <a:rPr lang="en-US" sz="3200" b="1" dirty="0">
                <a:latin typeface="Century Gothic" panose="020B0502020202020204" pitchFamily="34" charset="0"/>
                <a:cs typeface="Calibri Light" panose="020F0302020204030204" pitchFamily="34" charset="0"/>
              </a:rPr>
              <a:t>Reading is the gateway to all areas of school and remains a top priority in Year 2. </a:t>
            </a:r>
          </a:p>
        </p:txBody>
      </p:sp>
      <p:pic>
        <p:nvPicPr>
          <p:cNvPr id="1026" name="Picture 2" descr="Bug Club Family">
            <a:extLst>
              <a:ext uri="{FF2B5EF4-FFF2-40B4-BE49-F238E27FC236}">
                <a16:creationId xmlns:a16="http://schemas.microsoft.com/office/drawing/2014/main" id="{A3BE8740-97CB-4FD0-85CF-12416438F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450" y="178990"/>
            <a:ext cx="1565206" cy="15652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C92ABE2-EC58-4A1F-9E84-B9BFE0003659}"/>
              </a:ext>
            </a:extLst>
          </p:cNvPr>
          <p:cNvSpPr/>
          <p:nvPr/>
        </p:nvSpPr>
        <p:spPr>
          <a:xfrm>
            <a:off x="490330" y="2064277"/>
            <a:ext cx="9892119" cy="3900107"/>
          </a:xfrm>
          <a:prstGeom prst="rect">
            <a:avLst/>
          </a:prstGeom>
        </p:spPr>
        <p:txBody>
          <a:bodyPr wrap="square">
            <a:spAutoFit/>
          </a:bodyPr>
          <a:lstStyle/>
          <a:p>
            <a:pPr algn="ctr">
              <a:lnSpc>
                <a:spcPct val="150000"/>
              </a:lnSpc>
            </a:pPr>
            <a:r>
              <a:rPr lang="en-US" sz="2400" dirty="0">
                <a:latin typeface="Century Gothic" panose="020B0502020202020204" pitchFamily="34" charset="0"/>
              </a:rPr>
              <a:t>Children will read in school everyday and we will continue to teach phonics until we feel children are secure. This will then become support for spelling where we teach spelling rules.</a:t>
            </a:r>
          </a:p>
          <a:p>
            <a:pPr algn="ctr">
              <a:lnSpc>
                <a:spcPct val="150000"/>
              </a:lnSpc>
            </a:pPr>
            <a:r>
              <a:rPr lang="en-US" sz="2400" dirty="0">
                <a:latin typeface="Century Gothic" panose="020B0502020202020204" pitchFamily="34" charset="0"/>
              </a:rPr>
              <a:t>We introduce comprehension skills and use these throughout the curriculum. </a:t>
            </a:r>
          </a:p>
          <a:p>
            <a:pPr algn="ctr">
              <a:lnSpc>
                <a:spcPct val="150000"/>
              </a:lnSpc>
            </a:pPr>
            <a:r>
              <a:rPr lang="en-US" sz="2400" dirty="0">
                <a:latin typeface="Century Gothic" panose="020B0502020202020204" pitchFamily="34" charset="0"/>
              </a:rPr>
              <a:t>We are committed to developing a love of reading for children and have story time each day with books we love. </a:t>
            </a:r>
            <a:endParaRPr lang="en-GB" sz="2400" dirty="0">
              <a:latin typeface="Century Gothic" panose="020B0502020202020204" pitchFamily="34" charset="0"/>
            </a:endParaRPr>
          </a:p>
        </p:txBody>
      </p:sp>
    </p:spTree>
    <p:extLst>
      <p:ext uri="{BB962C8B-B14F-4D97-AF65-F5344CB8AC3E}">
        <p14:creationId xmlns:p14="http://schemas.microsoft.com/office/powerpoint/2010/main" val="111595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677158" y="-119214"/>
            <a:ext cx="12191434" cy="942411"/>
          </a:xfrm>
        </p:spPr>
        <p:txBody>
          <a:bodyPr>
            <a:noAutofit/>
          </a:bodyPr>
          <a:lstStyle/>
          <a:p>
            <a:r>
              <a:rPr lang="en-GB" sz="5000" b="1" u="sng" dirty="0">
                <a:latin typeface="Century Gothic" panose="020B0502020202020204" pitchFamily="34" charset="0"/>
              </a:rPr>
              <a:t>Maths</a:t>
            </a:r>
          </a:p>
        </p:txBody>
      </p:sp>
      <p:sp>
        <p:nvSpPr>
          <p:cNvPr id="8" name="Content Placeholder 2">
            <a:extLst>
              <a:ext uri="{FF2B5EF4-FFF2-40B4-BE49-F238E27FC236}">
                <a16:creationId xmlns:a16="http://schemas.microsoft.com/office/drawing/2014/main" id="{FF602033-7002-4DC9-B166-4A986FBE5BA8}"/>
              </a:ext>
            </a:extLst>
          </p:cNvPr>
          <p:cNvSpPr txBox="1">
            <a:spLocks/>
          </p:cNvSpPr>
          <p:nvPr/>
        </p:nvSpPr>
        <p:spPr>
          <a:xfrm>
            <a:off x="-365045" y="942216"/>
            <a:ext cx="11567208" cy="532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60000"/>
              </a:lnSpc>
            </a:pPr>
            <a:r>
              <a:rPr lang="en-US" sz="2000" dirty="0">
                <a:latin typeface="Century Gothic" panose="020B0502020202020204" pitchFamily="34" charset="0"/>
                <a:cs typeface="Calibri Light" panose="020F0302020204030204" pitchFamily="34" charset="0"/>
              </a:rPr>
              <a:t>As a school we follow the White Rose Scheme in maths.</a:t>
            </a:r>
          </a:p>
          <a:p>
            <a:pPr>
              <a:lnSpc>
                <a:spcPct val="160000"/>
              </a:lnSpc>
            </a:pPr>
            <a:r>
              <a:rPr lang="en-GB" sz="2000" dirty="0">
                <a:latin typeface="Century Gothic" panose="020B0502020202020204" pitchFamily="34" charset="0"/>
                <a:cs typeface="Calibri Light" panose="020F0302020204030204" pitchFamily="34" charset="0"/>
              </a:rPr>
              <a:t>It helps our children build key mathematical skills such as fluency, problem solving and reasoning.</a:t>
            </a:r>
          </a:p>
          <a:p>
            <a:pPr>
              <a:lnSpc>
                <a:spcPct val="160000"/>
              </a:lnSpc>
            </a:pPr>
            <a:r>
              <a:rPr lang="en-US" sz="2000" u="sng" dirty="0">
                <a:latin typeface="Century Gothic" panose="020B0502020202020204" pitchFamily="34" charset="0"/>
              </a:rPr>
              <a:t>Key skills to practice in  Autumn </a:t>
            </a:r>
          </a:p>
          <a:p>
            <a:pPr>
              <a:lnSpc>
                <a:spcPct val="160000"/>
              </a:lnSpc>
            </a:pPr>
            <a:r>
              <a:rPr lang="en-US" sz="2000" dirty="0">
                <a:latin typeface="Century Gothic" panose="020B0502020202020204" pitchFamily="34" charset="0"/>
              </a:rPr>
              <a:t>Partitioning</a:t>
            </a:r>
          </a:p>
          <a:p>
            <a:pPr>
              <a:lnSpc>
                <a:spcPct val="160000"/>
              </a:lnSpc>
            </a:pPr>
            <a:r>
              <a:rPr lang="en-US" sz="2000" dirty="0">
                <a:latin typeface="Century Gothic" panose="020B0502020202020204" pitchFamily="34" charset="0"/>
              </a:rPr>
              <a:t>2,5,10 timetable and division facts</a:t>
            </a:r>
          </a:p>
          <a:p>
            <a:pPr>
              <a:lnSpc>
                <a:spcPct val="160000"/>
              </a:lnSpc>
            </a:pPr>
            <a:r>
              <a:rPr lang="en-US" sz="2000" dirty="0">
                <a:latin typeface="Century Gothic" panose="020B0502020202020204" pitchFamily="34" charset="0"/>
              </a:rPr>
              <a:t>Odd and even numbers </a:t>
            </a:r>
          </a:p>
          <a:p>
            <a:pPr>
              <a:lnSpc>
                <a:spcPct val="160000"/>
              </a:lnSpc>
            </a:pPr>
            <a:r>
              <a:rPr lang="en-US" sz="2000" dirty="0">
                <a:latin typeface="Century Gothic" panose="020B0502020202020204" pitchFamily="34" charset="0"/>
              </a:rPr>
              <a:t>Ordering and sequencing numbers </a:t>
            </a:r>
          </a:p>
          <a:p>
            <a:pPr>
              <a:lnSpc>
                <a:spcPct val="160000"/>
              </a:lnSpc>
            </a:pPr>
            <a:r>
              <a:rPr lang="en-US" sz="2000" dirty="0">
                <a:latin typeface="Century Gothic" panose="020B0502020202020204" pitchFamily="34" charset="0"/>
              </a:rPr>
              <a:t>Representing numbers in different ways </a:t>
            </a:r>
            <a:endParaRPr lang="en-GB" sz="2000" dirty="0">
              <a:latin typeface="Century Gothic" panose="020B0502020202020204" pitchFamily="34" charset="0"/>
            </a:endParaRPr>
          </a:p>
        </p:txBody>
      </p:sp>
      <p:pic>
        <p:nvPicPr>
          <p:cNvPr id="9" name="Picture 8">
            <a:extLst>
              <a:ext uri="{FF2B5EF4-FFF2-40B4-BE49-F238E27FC236}">
                <a16:creationId xmlns:a16="http://schemas.microsoft.com/office/drawing/2014/main" id="{5DBD6D32-D8CE-4693-9DD4-9B5B1A3D7081}"/>
              </a:ext>
            </a:extLst>
          </p:cNvPr>
          <p:cNvPicPr>
            <a:picLocks noChangeAspect="1"/>
          </p:cNvPicPr>
          <p:nvPr/>
        </p:nvPicPr>
        <p:blipFill>
          <a:blip r:embed="rId2"/>
          <a:stretch>
            <a:fillRect/>
          </a:stretch>
        </p:blipFill>
        <p:spPr>
          <a:xfrm>
            <a:off x="55734" y="-195"/>
            <a:ext cx="1481517" cy="1481517"/>
          </a:xfrm>
          <a:prstGeom prst="rect">
            <a:avLst/>
          </a:prstGeom>
        </p:spPr>
      </p:pic>
      <p:pic>
        <p:nvPicPr>
          <p:cNvPr id="10" name="Picture 9">
            <a:extLst>
              <a:ext uri="{FF2B5EF4-FFF2-40B4-BE49-F238E27FC236}">
                <a16:creationId xmlns:a16="http://schemas.microsoft.com/office/drawing/2014/main" id="{6A7D6C8E-1B1A-48FC-87C4-C2E37EA5DC7E}"/>
              </a:ext>
            </a:extLst>
          </p:cNvPr>
          <p:cNvPicPr>
            <a:picLocks noChangeAspect="1"/>
          </p:cNvPicPr>
          <p:nvPr/>
        </p:nvPicPr>
        <p:blipFill>
          <a:blip r:embed="rId3"/>
          <a:stretch>
            <a:fillRect/>
          </a:stretch>
        </p:blipFill>
        <p:spPr>
          <a:xfrm>
            <a:off x="8680279" y="4740966"/>
            <a:ext cx="3511721" cy="1739348"/>
          </a:xfrm>
          <a:prstGeom prst="rect">
            <a:avLst/>
          </a:prstGeom>
        </p:spPr>
      </p:pic>
    </p:spTree>
    <p:extLst>
      <p:ext uri="{BB962C8B-B14F-4D97-AF65-F5344CB8AC3E}">
        <p14:creationId xmlns:p14="http://schemas.microsoft.com/office/powerpoint/2010/main" val="414166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Shape 198"/>
        <p:cNvGrpSpPr/>
        <p:nvPr/>
      </p:nvGrpSpPr>
      <p:grpSpPr>
        <a:xfrm>
          <a:off x="0" y="0"/>
          <a:ext cx="0" cy="0"/>
          <a:chOff x="0" y="0"/>
          <a:chExt cx="0" cy="0"/>
        </a:xfrm>
      </p:grpSpPr>
      <p:sp>
        <p:nvSpPr>
          <p:cNvPr id="199" name="Google Shape;199;p13"/>
          <p:cNvSpPr txBox="1">
            <a:spLocks noGrp="1"/>
          </p:cNvSpPr>
          <p:nvPr>
            <p:ph type="ctrTitle"/>
          </p:nvPr>
        </p:nvSpPr>
        <p:spPr>
          <a:xfrm>
            <a:off x="1524000" y="0"/>
            <a:ext cx="9144000" cy="99738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entury Gothic"/>
              <a:buNone/>
            </a:pPr>
            <a:r>
              <a:rPr lang="en-GB" b="1" u="sng">
                <a:latin typeface="Century Gothic"/>
                <a:ea typeface="Century Gothic"/>
                <a:cs typeface="Century Gothic"/>
                <a:sym typeface="Century Gothic"/>
              </a:rPr>
              <a:t>Uniform</a:t>
            </a:r>
            <a:endParaRPr>
              <a:latin typeface="Century Gothic"/>
              <a:ea typeface="Century Gothic"/>
              <a:cs typeface="Century Gothic"/>
              <a:sym typeface="Century Gothic"/>
            </a:endParaRPr>
          </a:p>
        </p:txBody>
      </p:sp>
      <p:sp>
        <p:nvSpPr>
          <p:cNvPr id="200" name="Google Shape;200;p13"/>
          <p:cNvSpPr txBox="1">
            <a:spLocks noGrp="1"/>
          </p:cNvSpPr>
          <p:nvPr>
            <p:ph type="subTitle" idx="1"/>
          </p:nvPr>
        </p:nvSpPr>
        <p:spPr>
          <a:xfrm>
            <a:off x="175389" y="1088520"/>
            <a:ext cx="11499775" cy="48770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sz="2800" dirty="0">
                <a:latin typeface="Century Gothic"/>
                <a:ea typeface="Century Gothic"/>
                <a:cs typeface="Century Gothic"/>
                <a:sym typeface="Century Gothic"/>
              </a:rPr>
              <a:t>· Smart black shoes - no trainers (unless a PE day)</a:t>
            </a:r>
            <a:endParaRPr sz="2800" dirty="0">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2800"/>
              <a:buNone/>
            </a:pPr>
            <a:r>
              <a:rPr lang="en-GB" sz="2800" dirty="0">
                <a:latin typeface="Century Gothic"/>
                <a:ea typeface="Century Gothic"/>
                <a:cs typeface="Century Gothic"/>
                <a:sym typeface="Century Gothic"/>
              </a:rPr>
              <a:t>· Hair styles - must be sensible (no lines</a:t>
            </a:r>
            <a:endParaRPr sz="2800" dirty="0">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2800"/>
              <a:buNone/>
            </a:pPr>
            <a:r>
              <a:rPr lang="en-GB" sz="2800" dirty="0">
                <a:latin typeface="Century Gothic"/>
                <a:ea typeface="Century Gothic"/>
                <a:cs typeface="Century Gothic"/>
                <a:sym typeface="Century Gothic"/>
              </a:rPr>
              <a:t>shaved in the sides for boys. No 'extreme hairstyles.’) Hair bands to be school colours and no head bands with ears.</a:t>
            </a:r>
            <a:endParaRPr dirty="0"/>
          </a:p>
          <a:p>
            <a:pPr marL="457200" lvl="0" indent="-457200" algn="l" rtl="0">
              <a:lnSpc>
                <a:spcPct val="90000"/>
              </a:lnSpc>
              <a:spcBef>
                <a:spcPts val="1000"/>
              </a:spcBef>
              <a:spcAft>
                <a:spcPts val="0"/>
              </a:spcAft>
              <a:buClr>
                <a:schemeClr val="dk1"/>
              </a:buClr>
              <a:buSzPts val="2800"/>
              <a:buFont typeface="Arial"/>
              <a:buChar char="•"/>
            </a:pPr>
            <a:r>
              <a:rPr lang="en-GB" sz="2800" dirty="0">
                <a:latin typeface="Century Gothic"/>
                <a:ea typeface="Century Gothic"/>
                <a:cs typeface="Century Gothic"/>
                <a:sym typeface="Century Gothic"/>
              </a:rPr>
              <a:t>No jewellery to be worn (except small studs no hoops).</a:t>
            </a:r>
            <a:endParaRPr dirty="0"/>
          </a:p>
          <a:p>
            <a:pPr marL="457200" lvl="0" indent="-457200" algn="l" rtl="0">
              <a:lnSpc>
                <a:spcPct val="90000"/>
              </a:lnSpc>
              <a:spcBef>
                <a:spcPts val="1000"/>
              </a:spcBef>
              <a:spcAft>
                <a:spcPts val="0"/>
              </a:spcAft>
              <a:buClr>
                <a:schemeClr val="dk1"/>
              </a:buClr>
              <a:buSzPts val="2800"/>
              <a:buFont typeface="Arial"/>
              <a:buChar char="•"/>
            </a:pPr>
            <a:r>
              <a:rPr lang="en-GB" sz="2800" dirty="0">
                <a:latin typeface="Century Gothic"/>
                <a:ea typeface="Century Gothic"/>
                <a:cs typeface="Century Gothic"/>
                <a:sym typeface="Century Gothic"/>
              </a:rPr>
              <a:t>No nail varnish to be worn.</a:t>
            </a:r>
            <a:endParaRPr sz="2800" dirty="0">
              <a:latin typeface="Century Gothic"/>
              <a:ea typeface="Century Gothic"/>
              <a:cs typeface="Century Gothic"/>
              <a:sym typeface="Century Gothic"/>
            </a:endParaRPr>
          </a:p>
          <a:p>
            <a:pPr marL="0" lvl="0" indent="0" algn="l" rtl="0">
              <a:lnSpc>
                <a:spcPct val="90000"/>
              </a:lnSpc>
              <a:spcBef>
                <a:spcPts val="1000"/>
              </a:spcBef>
              <a:spcAft>
                <a:spcPts val="0"/>
              </a:spcAft>
              <a:buClr>
                <a:srgbClr val="FF0000"/>
              </a:buClr>
              <a:buSzPts val="2800"/>
              <a:buNone/>
            </a:pPr>
            <a:r>
              <a:rPr lang="en-GB" sz="2800" b="1" dirty="0">
                <a:solidFill>
                  <a:srgbClr val="FF0000"/>
                </a:solidFill>
                <a:latin typeface="Century Gothic"/>
                <a:ea typeface="Century Gothic"/>
                <a:cs typeface="Century Gothic"/>
                <a:sym typeface="Century Gothic"/>
              </a:rPr>
              <a:t>· Label EVERYTHING!</a:t>
            </a:r>
            <a:endParaRPr sz="2800" b="1" dirty="0">
              <a:solidFill>
                <a:srgbClr val="FF0000"/>
              </a:solidFill>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2800"/>
              <a:buNone/>
            </a:pPr>
            <a:r>
              <a:rPr lang="en-GB" sz="2800" dirty="0">
                <a:latin typeface="Century Gothic"/>
                <a:ea typeface="Century Gothic"/>
                <a:cs typeface="Century Gothic"/>
                <a:sym typeface="Century Gothic"/>
              </a:rPr>
              <a:t>· Girls can wear boots with trousers ONLY.</a:t>
            </a:r>
            <a:endParaRPr sz="2800" dirty="0">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ts val="2800"/>
              <a:buNone/>
            </a:pPr>
            <a:r>
              <a:rPr lang="en-GB" sz="2800" dirty="0">
                <a:latin typeface="Century Gothic"/>
                <a:ea typeface="Century Gothic"/>
                <a:cs typeface="Century Gothic"/>
                <a:sym typeface="Century Gothic"/>
              </a:rPr>
              <a:t>(If they wear a </a:t>
            </a:r>
            <a:r>
              <a:rPr lang="en-GB" sz="2800" b="1" dirty="0">
                <a:latin typeface="Century Gothic"/>
                <a:ea typeface="Century Gothic"/>
                <a:cs typeface="Century Gothic"/>
                <a:sym typeface="Century Gothic"/>
              </a:rPr>
              <a:t>skirt</a:t>
            </a:r>
            <a:r>
              <a:rPr lang="en-GB" sz="2800" dirty="0">
                <a:latin typeface="Century Gothic"/>
                <a:ea typeface="Century Gothic"/>
                <a:cs typeface="Century Gothic"/>
                <a:sym typeface="Century Gothic"/>
              </a:rPr>
              <a:t>, they need to wear SHOES.)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Shape 198"/>
        <p:cNvGrpSpPr/>
        <p:nvPr/>
      </p:nvGrpSpPr>
      <p:grpSpPr>
        <a:xfrm>
          <a:off x="0" y="0"/>
          <a:ext cx="0" cy="0"/>
          <a:chOff x="0" y="0"/>
          <a:chExt cx="0" cy="0"/>
        </a:xfrm>
      </p:grpSpPr>
      <p:sp>
        <p:nvSpPr>
          <p:cNvPr id="199" name="Google Shape;199;p13"/>
          <p:cNvSpPr txBox="1">
            <a:spLocks noGrp="1"/>
          </p:cNvSpPr>
          <p:nvPr>
            <p:ph type="ctrTitle"/>
          </p:nvPr>
        </p:nvSpPr>
        <p:spPr>
          <a:xfrm>
            <a:off x="1524000" y="0"/>
            <a:ext cx="4572000" cy="99738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entury Gothic"/>
              <a:buNone/>
            </a:pPr>
            <a:r>
              <a:rPr lang="en-GB" b="1" u="sng" dirty="0">
                <a:latin typeface="Century Gothic"/>
                <a:ea typeface="Century Gothic"/>
                <a:cs typeface="Century Gothic"/>
                <a:sym typeface="Century Gothic"/>
              </a:rPr>
              <a:t>Uniform</a:t>
            </a:r>
            <a:endParaRPr dirty="0">
              <a:latin typeface="Century Gothic"/>
              <a:ea typeface="Century Gothic"/>
              <a:cs typeface="Century Gothic"/>
              <a:sym typeface="Century Gothic"/>
            </a:endParaRPr>
          </a:p>
        </p:txBody>
      </p:sp>
      <p:pic>
        <p:nvPicPr>
          <p:cNvPr id="2050" name="Picture 2" descr="Barnfield School Polo">
            <a:extLst>
              <a:ext uri="{FF2B5EF4-FFF2-40B4-BE49-F238E27FC236}">
                <a16:creationId xmlns:a16="http://schemas.microsoft.com/office/drawing/2014/main" id="{81972827-B4DF-4A64-87EA-3E72EEBD8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10933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rnfield School Sweatshirt">
            <a:extLst>
              <a:ext uri="{FF2B5EF4-FFF2-40B4-BE49-F238E27FC236}">
                <a16:creationId xmlns:a16="http://schemas.microsoft.com/office/drawing/2014/main" id="{5EC6D291-51D5-4E40-8892-AEC8F896A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61" y="374818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ECO BOX PLEAT SKIRT">
            <a:extLst>
              <a:ext uri="{FF2B5EF4-FFF2-40B4-BE49-F238E27FC236}">
                <a16:creationId xmlns:a16="http://schemas.microsoft.com/office/drawing/2014/main" id="{5748650B-4AA0-4422-8E12-76B54FD9B1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378" y="392769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avid Luke Boys Slim Fit Flat Front Elasticated Back Trousers - Grey">
            <a:extLst>
              <a:ext uri="{FF2B5EF4-FFF2-40B4-BE49-F238E27FC236}">
                <a16:creationId xmlns:a16="http://schemas.microsoft.com/office/drawing/2014/main" id="{7F2C13FE-3C37-4258-9A3E-4F1CB153A2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4378" y="107019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NICOL Large school set - NAVY">
            <a:extLst>
              <a:ext uri="{FF2B5EF4-FFF2-40B4-BE49-F238E27FC236}">
                <a16:creationId xmlns:a16="http://schemas.microsoft.com/office/drawing/2014/main" id="{C1F0CB2C-DFD1-4C94-974D-B56DC21424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8439" y="3927691"/>
            <a:ext cx="25717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ZECO ZIP FRONT PINAFORE">
            <a:extLst>
              <a:ext uri="{FF2B5EF4-FFF2-40B4-BE49-F238E27FC236}">
                <a16:creationId xmlns:a16="http://schemas.microsoft.com/office/drawing/2014/main" id="{F93F0A7B-6C63-46E0-94A8-4356910C18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107938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mmer Dress with Zip - BLUE">
            <a:extLst>
              <a:ext uri="{FF2B5EF4-FFF2-40B4-BE49-F238E27FC236}">
                <a16:creationId xmlns:a16="http://schemas.microsoft.com/office/drawing/2014/main" id="{9DC1ED8D-BEFA-40C2-88C2-6B78504793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6314" y="99738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avid Luke Flat Front Classic Boys Shorts - Grey">
            <a:extLst>
              <a:ext uri="{FF2B5EF4-FFF2-40B4-BE49-F238E27FC236}">
                <a16:creationId xmlns:a16="http://schemas.microsoft.com/office/drawing/2014/main" id="{497D691C-644D-4BB4-AEC7-FC5952CB27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96314" y="3748181"/>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99;p13">
            <a:extLst>
              <a:ext uri="{FF2B5EF4-FFF2-40B4-BE49-F238E27FC236}">
                <a16:creationId xmlns:a16="http://schemas.microsoft.com/office/drawing/2014/main" id="{7C11BF09-9CAA-47B3-B0BA-4B4DE9AC9A7B}"/>
              </a:ext>
            </a:extLst>
          </p:cNvPr>
          <p:cNvSpPr txBox="1">
            <a:spLocks/>
          </p:cNvSpPr>
          <p:nvPr/>
        </p:nvSpPr>
        <p:spPr>
          <a:xfrm>
            <a:off x="7781878" y="0"/>
            <a:ext cx="4572000" cy="997382"/>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Font typeface="Century Gothic"/>
              <a:buNone/>
            </a:pPr>
            <a:r>
              <a:rPr lang="en-GB" sz="4800" dirty="0">
                <a:latin typeface="Century Gothic"/>
                <a:ea typeface="Century Gothic"/>
                <a:cs typeface="Century Gothic"/>
                <a:sym typeface="Century Gothic"/>
              </a:rPr>
              <a:t>summer</a:t>
            </a:r>
          </a:p>
        </p:txBody>
      </p:sp>
    </p:spTree>
    <p:extLst>
      <p:ext uri="{BB962C8B-B14F-4D97-AF65-F5344CB8AC3E}">
        <p14:creationId xmlns:p14="http://schemas.microsoft.com/office/powerpoint/2010/main" val="1683449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Shape 191"/>
        <p:cNvGrpSpPr/>
        <p:nvPr/>
      </p:nvGrpSpPr>
      <p:grpSpPr>
        <a:xfrm>
          <a:off x="0" y="0"/>
          <a:ext cx="0" cy="0"/>
          <a:chOff x="0" y="0"/>
          <a:chExt cx="0" cy="0"/>
        </a:xfrm>
      </p:grpSpPr>
      <p:sp>
        <p:nvSpPr>
          <p:cNvPr id="192" name="Google Shape;192;p12"/>
          <p:cNvSpPr txBox="1">
            <a:spLocks noGrp="1"/>
          </p:cNvSpPr>
          <p:nvPr>
            <p:ph type="ctrTitle"/>
          </p:nvPr>
        </p:nvSpPr>
        <p:spPr>
          <a:xfrm>
            <a:off x="1631754" y="8669"/>
            <a:ext cx="9144000" cy="111791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GB" sz="7300" b="1" u="sng" dirty="0">
                <a:latin typeface="Century Gothic"/>
                <a:ea typeface="Century Gothic"/>
                <a:cs typeface="Century Gothic"/>
                <a:sym typeface="Century Gothic"/>
              </a:rPr>
              <a:t>PE</a:t>
            </a:r>
            <a:r>
              <a:rPr lang="en-GB" sz="8900" b="1" u="sng" dirty="0"/>
              <a:t> </a:t>
            </a:r>
            <a:endParaRPr b="1" u="sng" dirty="0"/>
          </a:p>
        </p:txBody>
      </p:sp>
      <p:sp>
        <p:nvSpPr>
          <p:cNvPr id="193" name="Google Shape;193;p12"/>
          <p:cNvSpPr txBox="1">
            <a:spLocks noGrp="1"/>
          </p:cNvSpPr>
          <p:nvPr>
            <p:ph type="subTitle" idx="1"/>
          </p:nvPr>
        </p:nvSpPr>
        <p:spPr>
          <a:xfrm>
            <a:off x="130728" y="879353"/>
            <a:ext cx="7489384" cy="4548292"/>
          </a:xfrm>
          <a:prstGeom prst="rect">
            <a:avLst/>
          </a:prstGeom>
          <a:noFill/>
          <a:ln>
            <a:noFill/>
          </a:ln>
        </p:spPr>
        <p:txBody>
          <a:bodyPr spcFirstLastPara="1" wrap="square" lIns="91425" tIns="45700" rIns="91425" bIns="45700" anchor="t" anchorCtr="0">
            <a:normAutofit fontScale="25000" lnSpcReduction="20000"/>
          </a:bodyPr>
          <a:lstStyle/>
          <a:p>
            <a:pPr marL="0" lvl="0" indent="0" algn="l">
              <a:lnSpc>
                <a:spcPct val="170000"/>
              </a:lnSpc>
              <a:spcBef>
                <a:spcPts val="0"/>
              </a:spcBef>
              <a:buSzPct val="100000"/>
            </a:pPr>
            <a:r>
              <a:rPr lang="en-GB" sz="7200" dirty="0">
                <a:latin typeface="Century Gothic" panose="020B0502020202020204" pitchFamily="34" charset="0"/>
              </a:rPr>
              <a:t>On PE and Games days, all children are expected to wear their PE uniform for the whole day.</a:t>
            </a:r>
          </a:p>
          <a:p>
            <a:pPr marL="0" lvl="0" indent="0" algn="l">
              <a:lnSpc>
                <a:spcPct val="120000"/>
              </a:lnSpc>
              <a:spcBef>
                <a:spcPts val="0"/>
              </a:spcBef>
              <a:buSzPct val="100000"/>
            </a:pPr>
            <a:br>
              <a:rPr lang="en-GB" sz="12800" dirty="0">
                <a:latin typeface="Century Gothic" panose="020B0502020202020204" pitchFamily="34" charset="0"/>
              </a:rPr>
            </a:br>
            <a:r>
              <a:rPr lang="en-GB" sz="7200" dirty="0">
                <a:latin typeface="Century Gothic" panose="020B0502020202020204" pitchFamily="34" charset="0"/>
              </a:rPr>
              <a:t>This consists of a white t shirt (plain or with school logo)</a:t>
            </a:r>
          </a:p>
          <a:p>
            <a:pPr marL="0" lvl="0" indent="0" algn="l">
              <a:lnSpc>
                <a:spcPct val="170000"/>
              </a:lnSpc>
              <a:spcBef>
                <a:spcPts val="0"/>
              </a:spcBef>
              <a:buSzPct val="100000"/>
            </a:pPr>
            <a:r>
              <a:rPr lang="en-GB" sz="7200" dirty="0">
                <a:latin typeface="Century Gothic" panose="020B0502020202020204" pitchFamily="34" charset="0"/>
              </a:rPr>
              <a:t>plain navy shorts and black / white trainers.</a:t>
            </a:r>
            <a:br>
              <a:rPr lang="en-GB" sz="12800" dirty="0">
                <a:latin typeface="Century Gothic" panose="020B0502020202020204" pitchFamily="34" charset="0"/>
              </a:rPr>
            </a:br>
            <a:r>
              <a:rPr lang="en-GB" sz="7200" dirty="0">
                <a:latin typeface="Century Gothic" panose="020B0502020202020204" pitchFamily="34" charset="0"/>
              </a:rPr>
              <a:t>On colder days, children are able to wear navy PE sweatshirts with the white school logo and navy jogging bottoms (with or without school logo).</a:t>
            </a:r>
            <a:br>
              <a:rPr lang="en-GB" sz="12800" dirty="0">
                <a:latin typeface="Century Gothic" panose="020B0502020202020204" pitchFamily="34" charset="0"/>
              </a:rPr>
            </a:br>
            <a:r>
              <a:rPr lang="en-GB" sz="7200" dirty="0">
                <a:latin typeface="Century Gothic" panose="020B0502020202020204" pitchFamily="34" charset="0"/>
              </a:rPr>
              <a:t>Please note the sweatshirt for PE/Games is navy with the white school logo.</a:t>
            </a:r>
            <a:endParaRPr sz="12800" dirty="0">
              <a:latin typeface="Century Gothic" panose="020B0502020202020204" pitchFamily="34" charset="0"/>
              <a:ea typeface="Century Gothic"/>
              <a:cs typeface="Century Gothic"/>
              <a:sym typeface="Century Gothic"/>
            </a:endParaRPr>
          </a:p>
          <a:p>
            <a:pPr marL="0" lvl="0" indent="0" algn="l" rtl="0">
              <a:lnSpc>
                <a:spcPct val="90000"/>
              </a:lnSpc>
              <a:spcBef>
                <a:spcPts val="1000"/>
              </a:spcBef>
              <a:spcAft>
                <a:spcPts val="0"/>
              </a:spcAft>
              <a:buClr>
                <a:schemeClr val="dk1"/>
              </a:buClr>
              <a:buSzPct val="100000"/>
              <a:buNone/>
            </a:pPr>
            <a:endParaRPr sz="7200" dirty="0">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ct val="100000"/>
              <a:buNone/>
            </a:pPr>
            <a:endParaRPr sz="7200" dirty="0">
              <a:latin typeface="Century Gothic"/>
              <a:ea typeface="Century Gothic"/>
              <a:cs typeface="Century Gothic"/>
              <a:sym typeface="Century Gothic"/>
            </a:endParaRPr>
          </a:p>
          <a:p>
            <a:pPr marL="0" lvl="0" indent="0" algn="l" rtl="0">
              <a:lnSpc>
                <a:spcPct val="90000"/>
              </a:lnSpc>
              <a:spcBef>
                <a:spcPts val="1000"/>
              </a:spcBef>
              <a:spcAft>
                <a:spcPts val="0"/>
              </a:spcAft>
              <a:buClr>
                <a:schemeClr val="dk1"/>
              </a:buClr>
              <a:buSzPct val="100000"/>
              <a:buNone/>
            </a:pPr>
            <a:r>
              <a:rPr lang="en-GB" sz="6400" b="1" dirty="0">
                <a:latin typeface="Century Gothic"/>
                <a:ea typeface="Century Gothic"/>
                <a:cs typeface="Century Gothic"/>
                <a:sym typeface="Century Gothic"/>
              </a:rPr>
              <a:t>Your child’s PE days are:</a:t>
            </a:r>
          </a:p>
          <a:p>
            <a:pPr marL="0" lvl="0" indent="0" algn="l" rtl="0">
              <a:lnSpc>
                <a:spcPct val="90000"/>
              </a:lnSpc>
              <a:spcBef>
                <a:spcPts val="1000"/>
              </a:spcBef>
              <a:spcAft>
                <a:spcPts val="0"/>
              </a:spcAft>
              <a:buClr>
                <a:schemeClr val="dk1"/>
              </a:buClr>
              <a:buSzPct val="100000"/>
              <a:buNone/>
            </a:pPr>
            <a:endParaRPr lang="en-GB" sz="6400" b="1" dirty="0">
              <a:latin typeface="Century Gothic"/>
              <a:sym typeface="Century Gothic"/>
            </a:endParaRPr>
          </a:p>
          <a:p>
            <a:pPr marL="0" lvl="0" indent="0" algn="l" rtl="0">
              <a:lnSpc>
                <a:spcPct val="90000"/>
              </a:lnSpc>
              <a:spcBef>
                <a:spcPts val="1000"/>
              </a:spcBef>
              <a:spcAft>
                <a:spcPts val="0"/>
              </a:spcAft>
              <a:buClr>
                <a:schemeClr val="dk1"/>
              </a:buClr>
              <a:buSzPct val="100000"/>
              <a:buNone/>
            </a:pPr>
            <a:r>
              <a:rPr lang="en-GB" sz="14400" b="1" dirty="0">
                <a:latin typeface="Century Gothic"/>
                <a:sym typeface="Century Gothic"/>
              </a:rPr>
              <a:t>                 and</a:t>
            </a:r>
            <a:endParaRPr sz="9600" b="1" dirty="0"/>
          </a:p>
          <a:p>
            <a:pPr marL="0" lvl="0" indent="0" algn="l" rtl="0">
              <a:lnSpc>
                <a:spcPct val="90000"/>
              </a:lnSpc>
              <a:spcBef>
                <a:spcPts val="1000"/>
              </a:spcBef>
              <a:spcAft>
                <a:spcPts val="0"/>
              </a:spcAft>
              <a:buClr>
                <a:schemeClr val="dk1"/>
              </a:buClr>
              <a:buSzPct val="100000"/>
              <a:buNone/>
            </a:pPr>
            <a:r>
              <a:rPr lang="en-GB" sz="19200" b="1" dirty="0">
                <a:latin typeface="Century Gothic"/>
                <a:ea typeface="Century Gothic"/>
                <a:cs typeface="Century Gothic"/>
                <a:sym typeface="Century Gothic"/>
              </a:rPr>
              <a:t>           </a:t>
            </a:r>
            <a:endParaRPr sz="4800" dirty="0"/>
          </a:p>
          <a:p>
            <a:pPr marL="0" lvl="0" indent="0" algn="l" rtl="0">
              <a:lnSpc>
                <a:spcPct val="90000"/>
              </a:lnSpc>
              <a:spcBef>
                <a:spcPts val="1000"/>
              </a:spcBef>
              <a:spcAft>
                <a:spcPts val="0"/>
              </a:spcAft>
              <a:buClr>
                <a:schemeClr val="dk1"/>
              </a:buClr>
              <a:buSzPct val="100000"/>
              <a:buNone/>
            </a:pPr>
            <a:endParaRPr dirty="0"/>
          </a:p>
        </p:txBody>
      </p:sp>
      <p:pic>
        <p:nvPicPr>
          <p:cNvPr id="194" name="Google Shape;194;p12"/>
          <p:cNvPicPr preferRelativeResize="0"/>
          <p:nvPr/>
        </p:nvPicPr>
        <p:blipFill rotWithShape="1">
          <a:blip r:embed="rId3">
            <a:alphaModFix/>
          </a:blip>
          <a:srcRect/>
          <a:stretch/>
        </p:blipFill>
        <p:spPr>
          <a:xfrm>
            <a:off x="6096000" y="4587994"/>
            <a:ext cx="3776308" cy="2707734"/>
          </a:xfrm>
          <a:prstGeom prst="rect">
            <a:avLst/>
          </a:prstGeom>
          <a:noFill/>
          <a:ln>
            <a:noFill/>
          </a:ln>
        </p:spPr>
      </p:pic>
      <p:pic>
        <p:nvPicPr>
          <p:cNvPr id="1026" name="Picture 2" descr="David Luke Shadow Stripe Shorts - Navy">
            <a:extLst>
              <a:ext uri="{FF2B5EF4-FFF2-40B4-BE49-F238E27FC236}">
                <a16:creationId xmlns:a16="http://schemas.microsoft.com/office/drawing/2014/main" id="{139510EF-569E-4EC4-B2D5-07ACA3C4A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501" y="4309723"/>
            <a:ext cx="2722364" cy="2722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rnfield School T-Shirt">
            <a:extLst>
              <a:ext uri="{FF2B5EF4-FFF2-40B4-BE49-F238E27FC236}">
                <a16:creationId xmlns:a16="http://schemas.microsoft.com/office/drawing/2014/main" id="{129940CD-9CAA-4C52-9966-7478F2106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722" y="1797437"/>
            <a:ext cx="2548083" cy="25480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rnfield School PE Sweatshirt">
            <a:extLst>
              <a:ext uri="{FF2B5EF4-FFF2-40B4-BE49-F238E27FC236}">
                <a16:creationId xmlns:a16="http://schemas.microsoft.com/office/drawing/2014/main" id="{DD8FD23D-8011-4DD2-A940-EAD36398C8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408" y="1796079"/>
            <a:ext cx="2410958" cy="24109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rnfield School Joggers">
            <a:extLst>
              <a:ext uri="{FF2B5EF4-FFF2-40B4-BE49-F238E27FC236}">
                <a16:creationId xmlns:a16="http://schemas.microsoft.com/office/drawing/2014/main" id="{2E7C2C65-4DCE-4C1F-8359-03C6C3660C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4607" y="4206358"/>
            <a:ext cx="2410958" cy="241095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99;p13">
            <a:extLst>
              <a:ext uri="{FF2B5EF4-FFF2-40B4-BE49-F238E27FC236}">
                <a16:creationId xmlns:a16="http://schemas.microsoft.com/office/drawing/2014/main" id="{4C1D8977-E90D-460C-874F-A86CED107A53}"/>
              </a:ext>
            </a:extLst>
          </p:cNvPr>
          <p:cNvSpPr txBox="1">
            <a:spLocks/>
          </p:cNvSpPr>
          <p:nvPr/>
        </p:nvSpPr>
        <p:spPr>
          <a:xfrm>
            <a:off x="8868763" y="780615"/>
            <a:ext cx="4572000" cy="997382"/>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Font typeface="Century Gothic"/>
              <a:buNone/>
            </a:pPr>
            <a:r>
              <a:rPr lang="en-GB" sz="4400" dirty="0">
                <a:latin typeface="Century Gothic"/>
                <a:ea typeface="Century Gothic"/>
                <a:cs typeface="Century Gothic"/>
                <a:sym typeface="Century Gothic"/>
              </a:rPr>
              <a:t>winter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210941" y="607733"/>
            <a:ext cx="5942546" cy="1406380"/>
          </a:xfrm>
        </p:spPr>
        <p:txBody>
          <a:bodyPr>
            <a:noAutofit/>
          </a:bodyPr>
          <a:lstStyle/>
          <a:p>
            <a:r>
              <a:rPr lang="en-GB" b="1" u="sng" dirty="0">
                <a:latin typeface="Century Gothic" panose="020B0502020202020204" pitchFamily="34" charset="0"/>
              </a:rPr>
              <a:t>The school day </a:t>
            </a:r>
            <a:br>
              <a:rPr lang="en-GB" b="1" u="sng" dirty="0">
                <a:latin typeface="Century Gothic" panose="020B0502020202020204" pitchFamily="34" charset="0"/>
              </a:rPr>
            </a:br>
            <a:r>
              <a:rPr lang="en-GB" b="1" u="sng" dirty="0">
                <a:latin typeface="Century Gothic" panose="020B0502020202020204" pitchFamily="34" charset="0"/>
              </a:rPr>
              <a:t>Arrival</a:t>
            </a:r>
            <a:endParaRPr lang="en-GB" dirty="0">
              <a:latin typeface="Century Gothic" panose="020B0502020202020204" pitchFamily="34" charset="0"/>
            </a:endParaRPr>
          </a:p>
        </p:txBody>
      </p:sp>
      <p:sp>
        <p:nvSpPr>
          <p:cNvPr id="8" name="Subtitle 7">
            <a:extLst>
              <a:ext uri="{FF2B5EF4-FFF2-40B4-BE49-F238E27FC236}">
                <a16:creationId xmlns:a16="http://schemas.microsoft.com/office/drawing/2014/main" id="{B5780DBB-95E0-4D66-A667-6149ED6DCBA9}"/>
              </a:ext>
            </a:extLst>
          </p:cNvPr>
          <p:cNvSpPr>
            <a:spLocks noGrp="1"/>
          </p:cNvSpPr>
          <p:nvPr>
            <p:ph type="subTitle" idx="1"/>
          </p:nvPr>
        </p:nvSpPr>
        <p:spPr>
          <a:xfrm>
            <a:off x="145774" y="2451652"/>
            <a:ext cx="8839200" cy="3798615"/>
          </a:xfrm>
        </p:spPr>
        <p:txBody>
          <a:bodyPr>
            <a:noAutofit/>
          </a:bodyPr>
          <a:lstStyle/>
          <a:p>
            <a:pPr algn="l"/>
            <a:r>
              <a:rPr lang="en-GB" sz="2000" dirty="0">
                <a:latin typeface="Century Gothic" panose="020B0502020202020204" pitchFamily="34" charset="0"/>
              </a:rPr>
              <a:t>EYFS and Key Stage one pupils enter via the </a:t>
            </a:r>
            <a:r>
              <a:rPr lang="en-GB" sz="2000" dirty="0" err="1">
                <a:latin typeface="Century Gothic" panose="020B0502020202020204" pitchFamily="34" charset="0"/>
              </a:rPr>
              <a:t>Gaskarth</a:t>
            </a:r>
            <a:r>
              <a:rPr lang="en-GB" sz="2000" dirty="0">
                <a:latin typeface="Century Gothic" panose="020B0502020202020204" pitchFamily="34" charset="0"/>
              </a:rPr>
              <a:t> gate. </a:t>
            </a:r>
          </a:p>
          <a:p>
            <a:pPr algn="l"/>
            <a:r>
              <a:rPr lang="en-GB" sz="2000" dirty="0">
                <a:latin typeface="Century Gothic" panose="020B0502020202020204" pitchFamily="34" charset="0"/>
              </a:rPr>
              <a:t>Key stage 2 pupils enter via the </a:t>
            </a:r>
            <a:r>
              <a:rPr lang="en-GB" sz="2000" dirty="0" err="1">
                <a:latin typeface="Century Gothic" panose="020B0502020202020204" pitchFamily="34" charset="0"/>
              </a:rPr>
              <a:t>Silkstream</a:t>
            </a:r>
            <a:r>
              <a:rPr lang="en-GB" sz="2000" dirty="0">
                <a:latin typeface="Century Gothic" panose="020B0502020202020204" pitchFamily="34" charset="0"/>
              </a:rPr>
              <a:t> gate. </a:t>
            </a:r>
          </a:p>
          <a:p>
            <a:pPr algn="l"/>
            <a:r>
              <a:rPr lang="en-GB" sz="2000" dirty="0">
                <a:latin typeface="Century Gothic" panose="020B0502020202020204" pitchFamily="34" charset="0"/>
              </a:rPr>
              <a:t>Older children can walk with their siblings via </a:t>
            </a:r>
            <a:r>
              <a:rPr lang="en-GB" sz="2000" dirty="0" err="1">
                <a:latin typeface="Century Gothic" panose="020B0502020202020204" pitchFamily="34" charset="0"/>
              </a:rPr>
              <a:t>Gaskarth</a:t>
            </a:r>
            <a:r>
              <a:rPr lang="en-GB" sz="2000" dirty="0">
                <a:latin typeface="Century Gothic" panose="020B0502020202020204" pitchFamily="34" charset="0"/>
              </a:rPr>
              <a:t> gate. </a:t>
            </a:r>
          </a:p>
          <a:p>
            <a:pPr algn="l"/>
            <a:endParaRPr lang="en-GB" sz="2000" dirty="0">
              <a:latin typeface="Century Gothic" panose="020B0502020202020204" pitchFamily="34" charset="0"/>
            </a:endParaRPr>
          </a:p>
          <a:p>
            <a:pPr algn="l"/>
            <a:r>
              <a:rPr lang="en-GB" sz="2000" dirty="0">
                <a:latin typeface="Century Gothic" panose="020B0502020202020204" pitchFamily="34" charset="0"/>
              </a:rPr>
              <a:t>The first part of the day is </a:t>
            </a:r>
            <a:r>
              <a:rPr lang="en-GB" sz="2000" b="1" u="sng" dirty="0">
                <a:latin typeface="Century Gothic" panose="020B0502020202020204" pitchFamily="34" charset="0"/>
              </a:rPr>
              <a:t>essential </a:t>
            </a:r>
            <a:r>
              <a:rPr lang="en-GB" sz="2000" dirty="0">
                <a:latin typeface="Century Gothic" panose="020B0502020202020204" pitchFamily="34" charset="0"/>
              </a:rPr>
              <a:t>learning time. The children will practise spelling strategies, times tables, arithmetic and other key skills as soon as they arrive.</a:t>
            </a:r>
            <a:endParaRPr lang="en-GB" sz="2000" dirty="0">
              <a:effectLst/>
              <a:latin typeface="Century Gothic" panose="020B0502020202020204" pitchFamily="34" charset="0"/>
            </a:endParaRPr>
          </a:p>
          <a:p>
            <a:endParaRPr lang="en-GB" sz="2000" dirty="0">
              <a:latin typeface="Century Gothic" panose="020B0502020202020204" pitchFamily="34" charset="0"/>
            </a:endParaRPr>
          </a:p>
          <a:p>
            <a:r>
              <a:rPr lang="en-GB" sz="2000" dirty="0">
                <a:latin typeface="Century Gothic" panose="020B0502020202020204" pitchFamily="34" charset="0"/>
              </a:rPr>
              <a:t>We find that children who arrive on time have a calm, settled start to their day and are more ready to learn. </a:t>
            </a:r>
          </a:p>
        </p:txBody>
      </p:sp>
      <p:sp>
        <p:nvSpPr>
          <p:cNvPr id="9" name="Rectangle 8">
            <a:extLst>
              <a:ext uri="{FF2B5EF4-FFF2-40B4-BE49-F238E27FC236}">
                <a16:creationId xmlns:a16="http://schemas.microsoft.com/office/drawing/2014/main" id="{078ABFCD-80EC-474A-AB30-2FE6D5FA2966}"/>
              </a:ext>
            </a:extLst>
          </p:cNvPr>
          <p:cNvSpPr/>
          <p:nvPr/>
        </p:nvSpPr>
        <p:spPr>
          <a:xfrm>
            <a:off x="6536735" y="205026"/>
            <a:ext cx="5472695" cy="1384995"/>
          </a:xfrm>
          <a:prstGeom prst="rect">
            <a:avLst/>
          </a:prstGeom>
          <a:solidFill>
            <a:schemeClr val="accent4"/>
          </a:solidFill>
          <a:ln>
            <a:solidFill>
              <a:schemeClr val="accent1"/>
            </a:solidFill>
          </a:ln>
        </p:spPr>
        <p:txBody>
          <a:bodyPr wrap="square">
            <a:spAutoFit/>
          </a:bodyPr>
          <a:lstStyle/>
          <a:p>
            <a:pPr algn="ctr"/>
            <a:r>
              <a:rPr lang="en-GB" sz="2800" b="1" dirty="0">
                <a:solidFill>
                  <a:srgbClr val="005500"/>
                </a:solidFill>
                <a:latin typeface="Century Gothic" panose="020B0502020202020204" pitchFamily="34" charset="0"/>
              </a:rPr>
              <a:t>The gates will open at 8.40am.</a:t>
            </a:r>
          </a:p>
          <a:p>
            <a:pPr algn="ctr"/>
            <a:r>
              <a:rPr lang="en-GB" sz="2800" b="1" dirty="0">
                <a:solidFill>
                  <a:srgbClr val="005500"/>
                </a:solidFill>
                <a:latin typeface="Century Gothic" panose="020B0502020202020204" pitchFamily="34" charset="0"/>
              </a:rPr>
              <a:t>Children need to be in their classrooms by 8.50am</a:t>
            </a:r>
            <a:endParaRPr lang="en-GB" sz="2800" dirty="0"/>
          </a:p>
        </p:txBody>
      </p:sp>
      <p:pic>
        <p:nvPicPr>
          <p:cNvPr id="5" name="Picture 4">
            <a:extLst>
              <a:ext uri="{FF2B5EF4-FFF2-40B4-BE49-F238E27FC236}">
                <a16:creationId xmlns:a16="http://schemas.microsoft.com/office/drawing/2014/main" id="{D504D8F1-62A9-42F7-B9A2-ACB18EAE67DE}"/>
              </a:ext>
            </a:extLst>
          </p:cNvPr>
          <p:cNvPicPr>
            <a:picLocks noChangeAspect="1"/>
          </p:cNvPicPr>
          <p:nvPr/>
        </p:nvPicPr>
        <p:blipFill>
          <a:blip r:embed="rId2"/>
          <a:stretch>
            <a:fillRect/>
          </a:stretch>
        </p:blipFill>
        <p:spPr>
          <a:xfrm>
            <a:off x="8987586" y="4113259"/>
            <a:ext cx="3058640" cy="2395030"/>
          </a:xfrm>
          <a:prstGeom prst="rect">
            <a:avLst/>
          </a:prstGeom>
        </p:spPr>
      </p:pic>
      <p:pic>
        <p:nvPicPr>
          <p:cNvPr id="2" name="Picture 1">
            <a:extLst>
              <a:ext uri="{FF2B5EF4-FFF2-40B4-BE49-F238E27FC236}">
                <a16:creationId xmlns:a16="http://schemas.microsoft.com/office/drawing/2014/main" id="{5DCF646A-4ACB-4D15-99FE-ED19A29DF288}"/>
              </a:ext>
            </a:extLst>
          </p:cNvPr>
          <p:cNvPicPr>
            <a:picLocks noChangeAspect="1"/>
          </p:cNvPicPr>
          <p:nvPr/>
        </p:nvPicPr>
        <p:blipFill>
          <a:blip r:embed="rId3"/>
          <a:stretch>
            <a:fillRect/>
          </a:stretch>
        </p:blipFill>
        <p:spPr>
          <a:xfrm>
            <a:off x="9009787" y="1590021"/>
            <a:ext cx="3036439" cy="2523238"/>
          </a:xfrm>
          <a:prstGeom prst="rect">
            <a:avLst/>
          </a:prstGeom>
        </p:spPr>
      </p:pic>
    </p:spTree>
    <p:extLst>
      <p:ext uri="{BB962C8B-B14F-4D97-AF65-F5344CB8AC3E}">
        <p14:creationId xmlns:p14="http://schemas.microsoft.com/office/powerpoint/2010/main" val="195243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293656" y="-14194"/>
            <a:ext cx="3588327" cy="1406380"/>
          </a:xfrm>
        </p:spPr>
        <p:txBody>
          <a:bodyPr>
            <a:normAutofit/>
          </a:bodyPr>
          <a:lstStyle/>
          <a:p>
            <a:r>
              <a:rPr lang="en-GB" b="1" u="sng" dirty="0">
                <a:latin typeface="Century Gothic" panose="020B0502020202020204" pitchFamily="34" charset="0"/>
              </a:rPr>
              <a:t>Dismissal</a:t>
            </a:r>
          </a:p>
        </p:txBody>
      </p:sp>
      <p:sp>
        <p:nvSpPr>
          <p:cNvPr id="8" name="Subtitle 7">
            <a:extLst>
              <a:ext uri="{FF2B5EF4-FFF2-40B4-BE49-F238E27FC236}">
                <a16:creationId xmlns:a16="http://schemas.microsoft.com/office/drawing/2014/main" id="{B5780DBB-95E0-4D66-A667-6149ED6DCBA9}"/>
              </a:ext>
            </a:extLst>
          </p:cNvPr>
          <p:cNvSpPr>
            <a:spLocks noGrp="1"/>
          </p:cNvSpPr>
          <p:nvPr>
            <p:ph type="subTitle" idx="1"/>
          </p:nvPr>
        </p:nvSpPr>
        <p:spPr>
          <a:xfrm>
            <a:off x="293656" y="1857471"/>
            <a:ext cx="11422170" cy="3627695"/>
          </a:xfrm>
        </p:spPr>
        <p:txBody>
          <a:bodyPr>
            <a:noAutofit/>
          </a:bodyPr>
          <a:lstStyle/>
          <a:p>
            <a:pPr algn="l"/>
            <a:r>
              <a:rPr lang="en-GB" dirty="0">
                <a:latin typeface="Century Gothic" panose="020B0502020202020204" pitchFamily="34" charset="0"/>
              </a:rPr>
              <a:t>All children are collected from their classrooms.</a:t>
            </a:r>
          </a:p>
          <a:p>
            <a:pPr algn="l"/>
            <a:endParaRPr lang="en-GB" dirty="0">
              <a:latin typeface="Century Gothic" panose="020B0502020202020204" pitchFamily="34" charset="0"/>
            </a:endParaRPr>
          </a:p>
          <a:p>
            <a:pPr algn="l"/>
            <a:r>
              <a:rPr lang="en-GB" dirty="0">
                <a:latin typeface="Century Gothic" panose="020B0502020202020204" pitchFamily="34" charset="0"/>
              </a:rPr>
              <a:t>It is important that parents with children in both KS2 and early years/KS1 collect from the </a:t>
            </a:r>
            <a:r>
              <a:rPr lang="en-GB" dirty="0" err="1">
                <a:latin typeface="Century Gothic" panose="020B0502020202020204" pitchFamily="34" charset="0"/>
              </a:rPr>
              <a:t>Silkstream</a:t>
            </a:r>
            <a:r>
              <a:rPr lang="en-GB" dirty="0">
                <a:latin typeface="Century Gothic" panose="020B0502020202020204" pitchFamily="34" charset="0"/>
              </a:rPr>
              <a:t> entrance </a:t>
            </a:r>
            <a:r>
              <a:rPr lang="en-GB" b="1" dirty="0">
                <a:latin typeface="Century Gothic" panose="020B0502020202020204" pitchFamily="34" charset="0"/>
              </a:rPr>
              <a:t>FIRST</a:t>
            </a:r>
            <a:r>
              <a:rPr lang="en-GB" dirty="0">
                <a:latin typeface="Century Gothic" panose="020B0502020202020204" pitchFamily="34" charset="0"/>
              </a:rPr>
              <a:t> and follow the one way system which will lead them round to the early years and KS1 classrooms.</a:t>
            </a:r>
          </a:p>
          <a:p>
            <a:pPr algn="l"/>
            <a:endParaRPr lang="en-GB" dirty="0">
              <a:latin typeface="Century Gothic" panose="020B0502020202020204" pitchFamily="34" charset="0"/>
            </a:endParaRPr>
          </a:p>
          <a:p>
            <a:pPr algn="l"/>
            <a:r>
              <a:rPr lang="en-GB" dirty="0">
                <a:latin typeface="Century Gothic" panose="020B0502020202020204" pitchFamily="34" charset="0"/>
              </a:rPr>
              <a:t>As part of our Safeguarding arrangements, </a:t>
            </a:r>
            <a:r>
              <a:rPr lang="en-GB" b="1" dirty="0">
                <a:latin typeface="Century Gothic" panose="020B0502020202020204" pitchFamily="34" charset="0"/>
              </a:rPr>
              <a:t>children will only be released to adults who we have permission to collect </a:t>
            </a:r>
            <a:r>
              <a:rPr lang="en-GB" dirty="0">
                <a:latin typeface="Century Gothic" panose="020B0502020202020204" pitchFamily="34" charset="0"/>
              </a:rPr>
              <a:t>at the end of the day. Please make sure this information is up to date on Arbor.</a:t>
            </a:r>
          </a:p>
          <a:p>
            <a:pPr algn="l"/>
            <a:endParaRPr lang="en-GB" dirty="0">
              <a:latin typeface="Century Gothic" panose="020B0502020202020204" pitchFamily="34" charset="0"/>
            </a:endParaRPr>
          </a:p>
          <a:p>
            <a:pPr algn="l"/>
            <a:r>
              <a:rPr lang="en-GB" dirty="0">
                <a:latin typeface="Century Gothic" panose="020B0502020202020204" pitchFamily="34" charset="0"/>
              </a:rPr>
              <a:t>In an emergency, if someone else needs to collect your child, </a:t>
            </a:r>
            <a:r>
              <a:rPr lang="en-GB" b="1" dirty="0">
                <a:latin typeface="Century Gothic" panose="020B0502020202020204" pitchFamily="34" charset="0"/>
              </a:rPr>
              <a:t>please call the school office by 2.30pm. </a:t>
            </a:r>
          </a:p>
        </p:txBody>
      </p:sp>
      <p:sp>
        <p:nvSpPr>
          <p:cNvPr id="7" name="Rectangle 6">
            <a:extLst>
              <a:ext uri="{FF2B5EF4-FFF2-40B4-BE49-F238E27FC236}">
                <a16:creationId xmlns:a16="http://schemas.microsoft.com/office/drawing/2014/main" id="{E5E65455-F960-4346-94A7-B305E4ADA00A}"/>
              </a:ext>
            </a:extLst>
          </p:cNvPr>
          <p:cNvSpPr/>
          <p:nvPr/>
        </p:nvSpPr>
        <p:spPr>
          <a:xfrm>
            <a:off x="5221357" y="344781"/>
            <a:ext cx="5936973" cy="1384995"/>
          </a:xfrm>
          <a:prstGeom prst="rect">
            <a:avLst/>
          </a:prstGeom>
          <a:solidFill>
            <a:schemeClr val="accent4"/>
          </a:solidFill>
          <a:ln>
            <a:solidFill>
              <a:schemeClr val="accent1"/>
            </a:solidFill>
          </a:ln>
        </p:spPr>
        <p:txBody>
          <a:bodyPr wrap="square">
            <a:spAutoFit/>
          </a:bodyPr>
          <a:lstStyle/>
          <a:p>
            <a:pPr algn="ctr"/>
            <a:r>
              <a:rPr lang="en-GB" sz="2800" b="1" dirty="0">
                <a:solidFill>
                  <a:srgbClr val="005500"/>
                </a:solidFill>
                <a:latin typeface="Century Gothic" panose="020B0502020202020204" pitchFamily="34" charset="0"/>
              </a:rPr>
              <a:t>Children need to be collected from their classrooms between 3:15 and 3.20pm.</a:t>
            </a:r>
            <a:endParaRPr lang="en-GB" sz="2800" dirty="0"/>
          </a:p>
        </p:txBody>
      </p:sp>
    </p:spTree>
    <p:extLst>
      <p:ext uri="{BB962C8B-B14F-4D97-AF65-F5344CB8AC3E}">
        <p14:creationId xmlns:p14="http://schemas.microsoft.com/office/powerpoint/2010/main" val="321062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3185160" y="-82393"/>
            <a:ext cx="5821680" cy="935037"/>
          </a:xfrm>
        </p:spPr>
        <p:txBody>
          <a:bodyPr/>
          <a:lstStyle/>
          <a:p>
            <a:r>
              <a:rPr lang="en-GB" b="1" u="sng" dirty="0">
                <a:latin typeface="Century Gothic" panose="020B0502020202020204" pitchFamily="34" charset="0"/>
              </a:rPr>
              <a:t>Online Safety</a:t>
            </a:r>
          </a:p>
        </p:txBody>
      </p:sp>
      <p:sp>
        <p:nvSpPr>
          <p:cNvPr id="8" name="Subtitle 7">
            <a:extLst>
              <a:ext uri="{FF2B5EF4-FFF2-40B4-BE49-F238E27FC236}">
                <a16:creationId xmlns:a16="http://schemas.microsoft.com/office/drawing/2014/main" id="{B5780DBB-95E0-4D66-A667-6149ED6DCBA9}"/>
              </a:ext>
            </a:extLst>
          </p:cNvPr>
          <p:cNvSpPr>
            <a:spLocks noGrp="1"/>
          </p:cNvSpPr>
          <p:nvPr>
            <p:ph type="subTitle" idx="1"/>
          </p:nvPr>
        </p:nvSpPr>
        <p:spPr>
          <a:xfrm>
            <a:off x="471056" y="2138085"/>
            <a:ext cx="11584187" cy="1655762"/>
          </a:xfrm>
        </p:spPr>
        <p:txBody>
          <a:bodyPr>
            <a:noAutofit/>
          </a:bodyPr>
          <a:lstStyle/>
          <a:p>
            <a:pPr algn="l"/>
            <a:r>
              <a:rPr lang="en-GB" sz="2000" dirty="0">
                <a:latin typeface="Century Gothic" panose="020B0502020202020204" pitchFamily="34" charset="0"/>
              </a:rPr>
              <a:t>- Set up parental controls on your wi-fi connection, phone, tablet and on any gaming devices that they use.</a:t>
            </a:r>
            <a:endParaRPr lang="en-GB" sz="2000" dirty="0">
              <a:effectLst/>
              <a:latin typeface="Century Gothic" panose="020B0502020202020204" pitchFamily="34" charset="0"/>
            </a:endParaRPr>
          </a:p>
          <a:p>
            <a:pPr algn="l"/>
            <a:r>
              <a:rPr lang="en-GB" sz="2000" dirty="0">
                <a:latin typeface="Century Gothic" panose="020B0502020202020204" pitchFamily="34" charset="0"/>
              </a:rPr>
              <a:t>- Talk to your child about staying safe online:</a:t>
            </a:r>
            <a:endParaRPr lang="en-GB" sz="2000" dirty="0">
              <a:effectLst/>
              <a:latin typeface="Century Gothic" panose="020B0502020202020204" pitchFamily="34" charset="0"/>
            </a:endParaRPr>
          </a:p>
          <a:p>
            <a:pPr algn="l"/>
            <a:r>
              <a:rPr lang="en-GB" sz="2000" dirty="0">
                <a:latin typeface="Century Gothic" panose="020B0502020202020204" pitchFamily="34" charset="0"/>
              </a:rPr>
              <a:t>- Agree rules with your child about not meeting up with people they have met online.</a:t>
            </a:r>
            <a:endParaRPr lang="en-GB" sz="2000" dirty="0">
              <a:effectLst/>
              <a:latin typeface="Century Gothic" panose="020B0502020202020204" pitchFamily="34" charset="0"/>
            </a:endParaRPr>
          </a:p>
          <a:p>
            <a:pPr algn="l"/>
            <a:r>
              <a:rPr lang="en-GB" sz="2000" dirty="0">
                <a:latin typeface="Century Gothic" panose="020B0502020202020204" pitchFamily="34" charset="0"/>
              </a:rPr>
              <a:t>- Let them know which websites they are allowed/not allowed to visit.</a:t>
            </a:r>
            <a:endParaRPr lang="en-GB" sz="2000" dirty="0">
              <a:effectLst/>
              <a:latin typeface="Century Gothic" panose="020B0502020202020204" pitchFamily="34" charset="0"/>
            </a:endParaRPr>
          </a:p>
          <a:p>
            <a:pPr algn="l"/>
            <a:r>
              <a:rPr lang="en-GB" sz="2000" dirty="0">
                <a:latin typeface="Century Gothic" panose="020B0502020202020204" pitchFamily="34" charset="0"/>
              </a:rPr>
              <a:t>- Allow them online only for a sensible duration - don't let them play for hours!</a:t>
            </a:r>
            <a:endParaRPr lang="en-GB" sz="2000" dirty="0">
              <a:effectLst/>
              <a:latin typeface="Century Gothic" panose="020B0502020202020204" pitchFamily="34" charset="0"/>
            </a:endParaRPr>
          </a:p>
          <a:p>
            <a:pPr algn="l"/>
            <a:r>
              <a:rPr lang="en-GB" sz="2000" dirty="0">
                <a:latin typeface="Century Gothic" panose="020B0502020202020204" pitchFamily="34" charset="0"/>
              </a:rPr>
              <a:t>- Discuss how they treat others online.</a:t>
            </a:r>
            <a:endParaRPr lang="en-GB" sz="2000" dirty="0">
              <a:effectLst/>
              <a:latin typeface="Century Gothic" panose="020B0502020202020204" pitchFamily="34" charset="0"/>
            </a:endParaRPr>
          </a:p>
          <a:p>
            <a:pPr algn="l"/>
            <a:r>
              <a:rPr lang="en-GB" sz="2000" dirty="0">
                <a:latin typeface="Century Gothic" panose="020B0502020202020204" pitchFamily="34" charset="0"/>
              </a:rPr>
              <a:t>- Make sure they are on child versions of sites like YouTube.</a:t>
            </a:r>
            <a:endParaRPr lang="en-GB" sz="2000" dirty="0">
              <a:effectLst/>
              <a:latin typeface="Century Gothic" panose="020B0502020202020204" pitchFamily="34" charset="0"/>
            </a:endParaRPr>
          </a:p>
          <a:p>
            <a:pPr algn="l"/>
            <a:r>
              <a:rPr lang="en-GB" sz="2000" dirty="0">
                <a:latin typeface="Century Gothic" panose="020B0502020202020204" pitchFamily="34" charset="0"/>
              </a:rPr>
              <a:t>- If your child plays video games, ensure they are appropriate for their age.</a:t>
            </a:r>
          </a:p>
        </p:txBody>
      </p:sp>
      <p:sp>
        <p:nvSpPr>
          <p:cNvPr id="2" name="Rectangle 1">
            <a:extLst>
              <a:ext uri="{FF2B5EF4-FFF2-40B4-BE49-F238E27FC236}">
                <a16:creationId xmlns:a16="http://schemas.microsoft.com/office/drawing/2014/main" id="{4BBF6032-C5A9-46C7-BE94-786E54E301DF}"/>
              </a:ext>
            </a:extLst>
          </p:cNvPr>
          <p:cNvSpPr/>
          <p:nvPr/>
        </p:nvSpPr>
        <p:spPr>
          <a:xfrm>
            <a:off x="471056" y="729695"/>
            <a:ext cx="11720944" cy="1200329"/>
          </a:xfrm>
          <a:prstGeom prst="rect">
            <a:avLst/>
          </a:prstGeom>
        </p:spPr>
        <p:txBody>
          <a:bodyPr wrap="square">
            <a:spAutoFit/>
          </a:bodyPr>
          <a:lstStyle/>
          <a:p>
            <a:r>
              <a:rPr lang="en-GB" sz="2400" dirty="0">
                <a:solidFill>
                  <a:srgbClr val="000096"/>
                </a:solidFill>
                <a:latin typeface="Century Gothic" panose="020B0502020202020204" pitchFamily="34" charset="0"/>
              </a:rPr>
              <a:t>The internet is amazing. Children can play, learn, create and connect - opening up a whole world of exciting possibilities. But with the digital world changing all the time, how can you make sure your child is staying safe?</a:t>
            </a:r>
            <a:endParaRPr lang="en-GB" sz="2400" dirty="0"/>
          </a:p>
        </p:txBody>
      </p:sp>
      <p:sp>
        <p:nvSpPr>
          <p:cNvPr id="5" name="Rectangle 4">
            <a:extLst>
              <a:ext uri="{FF2B5EF4-FFF2-40B4-BE49-F238E27FC236}">
                <a16:creationId xmlns:a16="http://schemas.microsoft.com/office/drawing/2014/main" id="{97714FAF-4CFA-4043-A2F0-10805B09B156}"/>
              </a:ext>
            </a:extLst>
          </p:cNvPr>
          <p:cNvSpPr/>
          <p:nvPr/>
        </p:nvSpPr>
        <p:spPr>
          <a:xfrm>
            <a:off x="1315287" y="5657671"/>
            <a:ext cx="11720945" cy="1200329"/>
          </a:xfrm>
          <a:prstGeom prst="rect">
            <a:avLst/>
          </a:prstGeom>
        </p:spPr>
        <p:txBody>
          <a:bodyPr wrap="square">
            <a:spAutoFit/>
          </a:bodyPr>
          <a:lstStyle/>
          <a:p>
            <a:r>
              <a:rPr lang="en-GB" sz="2400" dirty="0">
                <a:solidFill>
                  <a:srgbClr val="000096"/>
                </a:solidFill>
                <a:latin typeface="Century Gothic" panose="020B0502020202020204" pitchFamily="34" charset="0"/>
              </a:rPr>
              <a:t>Some useful websites are: </a:t>
            </a:r>
          </a:p>
          <a:p>
            <a:r>
              <a:rPr lang="en-GB" sz="2400" dirty="0">
                <a:solidFill>
                  <a:srgbClr val="000096"/>
                </a:solidFill>
                <a:latin typeface="Century Gothic" panose="020B0502020202020204" pitchFamily="34" charset="0"/>
                <a:hlinkClick r:id="rId2"/>
              </a:rPr>
              <a:t>https://www.thinkuknow.co.uk/</a:t>
            </a:r>
            <a:r>
              <a:rPr lang="en-GB" sz="2400" dirty="0">
                <a:solidFill>
                  <a:srgbClr val="000096"/>
                </a:solidFill>
                <a:latin typeface="Century Gothic" panose="020B0502020202020204" pitchFamily="34" charset="0"/>
              </a:rPr>
              <a:t> </a:t>
            </a:r>
          </a:p>
          <a:p>
            <a:r>
              <a:rPr lang="en-GB" sz="2400" dirty="0">
                <a:solidFill>
                  <a:srgbClr val="000096"/>
                </a:solidFill>
                <a:latin typeface="Century Gothic" panose="020B0502020202020204" pitchFamily="34" charset="0"/>
                <a:hlinkClick r:id="rId3"/>
              </a:rPr>
              <a:t>https://www.nspcc.org.uk/keeping-children-safe/online-safety/</a:t>
            </a:r>
            <a:r>
              <a:rPr lang="en-GB" sz="2400" dirty="0">
                <a:solidFill>
                  <a:srgbClr val="000096"/>
                </a:solidFill>
                <a:latin typeface="Century Gothic" panose="020B0502020202020204" pitchFamily="34" charset="0"/>
              </a:rPr>
              <a:t>  </a:t>
            </a:r>
            <a:endParaRPr lang="en-GB" sz="2400" dirty="0"/>
          </a:p>
        </p:txBody>
      </p:sp>
    </p:spTree>
    <p:extLst>
      <p:ext uri="{BB962C8B-B14F-4D97-AF65-F5344CB8AC3E}">
        <p14:creationId xmlns:p14="http://schemas.microsoft.com/office/powerpoint/2010/main" val="266513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0" y="0"/>
            <a:ext cx="5821680" cy="935037"/>
          </a:xfrm>
        </p:spPr>
        <p:txBody>
          <a:bodyPr/>
          <a:lstStyle/>
          <a:p>
            <a:r>
              <a:rPr lang="en-GB" b="1" u="sng" dirty="0">
                <a:latin typeface="Century Gothic" panose="020B0502020202020204" pitchFamily="34" charset="0"/>
              </a:rPr>
              <a:t>Safeguarding</a:t>
            </a:r>
          </a:p>
        </p:txBody>
      </p:sp>
      <p:sp>
        <p:nvSpPr>
          <p:cNvPr id="2" name="Rectangle 1">
            <a:extLst>
              <a:ext uri="{FF2B5EF4-FFF2-40B4-BE49-F238E27FC236}">
                <a16:creationId xmlns:a16="http://schemas.microsoft.com/office/drawing/2014/main" id="{4BBF6032-C5A9-46C7-BE94-786E54E301DF}"/>
              </a:ext>
            </a:extLst>
          </p:cNvPr>
          <p:cNvSpPr/>
          <p:nvPr/>
        </p:nvSpPr>
        <p:spPr>
          <a:xfrm>
            <a:off x="235528" y="1120675"/>
            <a:ext cx="5586152" cy="1938992"/>
          </a:xfrm>
          <a:prstGeom prst="rect">
            <a:avLst/>
          </a:prstGeom>
        </p:spPr>
        <p:txBody>
          <a:bodyPr wrap="square">
            <a:spAutoFit/>
          </a:bodyPr>
          <a:lstStyle/>
          <a:p>
            <a:r>
              <a:rPr lang="en-GB" sz="2400" dirty="0">
                <a:solidFill>
                  <a:srgbClr val="000096"/>
                </a:solidFill>
                <a:latin typeface="Century Gothic" panose="020B0502020202020204" pitchFamily="34" charset="0"/>
              </a:rPr>
              <a:t>It is the responsibility of everyone to keep our children safe. If you have a concern about a child please speak to one of our Safeguarding Officers – Ms Golding, Jackie or Mr Moore.</a:t>
            </a:r>
            <a:endParaRPr lang="en-GB" sz="2400" dirty="0"/>
          </a:p>
        </p:txBody>
      </p:sp>
      <p:pic>
        <p:nvPicPr>
          <p:cNvPr id="1026" name="Picture 2" descr="Safeguarding poster.png">
            <a:extLst>
              <a:ext uri="{FF2B5EF4-FFF2-40B4-BE49-F238E27FC236}">
                <a16:creationId xmlns:a16="http://schemas.microsoft.com/office/drawing/2014/main" id="{94F5ED1D-B962-4DD5-87FE-3C7036ABB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836" y="0"/>
            <a:ext cx="5452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62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B5780DBB-95E0-4D66-A667-6149ED6DCBA9}"/>
              </a:ext>
            </a:extLst>
          </p:cNvPr>
          <p:cNvSpPr>
            <a:spLocks noGrp="1"/>
          </p:cNvSpPr>
          <p:nvPr>
            <p:ph type="subTitle" idx="1"/>
          </p:nvPr>
        </p:nvSpPr>
        <p:spPr>
          <a:xfrm>
            <a:off x="3288340" y="165767"/>
            <a:ext cx="4790914" cy="1393211"/>
          </a:xfrm>
        </p:spPr>
        <p:txBody>
          <a:bodyPr>
            <a:normAutofit fontScale="85000" lnSpcReduction="10000"/>
          </a:bodyPr>
          <a:lstStyle/>
          <a:p>
            <a:pPr algn="l"/>
            <a:r>
              <a:rPr lang="en-GB" sz="7700" b="1" u="sng" dirty="0">
                <a:latin typeface="Century Gothic" panose="020B0502020202020204" pitchFamily="34" charset="0"/>
              </a:rPr>
              <a:t>Homework</a:t>
            </a:r>
          </a:p>
          <a:p>
            <a:pPr algn="l"/>
            <a:endParaRPr lang="en-GB" sz="3200" dirty="0">
              <a:highlight>
                <a:srgbClr val="FFFF00"/>
              </a:highlight>
            </a:endParaRPr>
          </a:p>
          <a:p>
            <a:pPr algn="l"/>
            <a:endParaRPr lang="en-GB" u="sng" dirty="0"/>
          </a:p>
        </p:txBody>
      </p:sp>
      <p:pic>
        <p:nvPicPr>
          <p:cNvPr id="6" name="Picture 5">
            <a:extLst>
              <a:ext uri="{FF2B5EF4-FFF2-40B4-BE49-F238E27FC236}">
                <a16:creationId xmlns:a16="http://schemas.microsoft.com/office/drawing/2014/main" id="{01929C20-8E37-453B-8FAB-C16004498490}"/>
              </a:ext>
            </a:extLst>
          </p:cNvPr>
          <p:cNvPicPr>
            <a:picLocks noChangeAspect="1"/>
          </p:cNvPicPr>
          <p:nvPr/>
        </p:nvPicPr>
        <p:blipFill>
          <a:blip r:embed="rId2"/>
          <a:stretch>
            <a:fillRect/>
          </a:stretch>
        </p:blipFill>
        <p:spPr>
          <a:xfrm>
            <a:off x="6838122" y="4111947"/>
            <a:ext cx="5072414" cy="2840232"/>
          </a:xfrm>
          <a:prstGeom prst="rect">
            <a:avLst/>
          </a:prstGeom>
        </p:spPr>
      </p:pic>
      <p:sp>
        <p:nvSpPr>
          <p:cNvPr id="5" name="Rectangle 4">
            <a:extLst>
              <a:ext uri="{FF2B5EF4-FFF2-40B4-BE49-F238E27FC236}">
                <a16:creationId xmlns:a16="http://schemas.microsoft.com/office/drawing/2014/main" id="{FA7F10C5-5D16-463D-8B84-1CF81CFAE42C}"/>
              </a:ext>
            </a:extLst>
          </p:cNvPr>
          <p:cNvSpPr/>
          <p:nvPr/>
        </p:nvSpPr>
        <p:spPr>
          <a:xfrm>
            <a:off x="281463" y="5406047"/>
            <a:ext cx="4399722" cy="1286186"/>
          </a:xfrm>
          <a:prstGeom prst="rect">
            <a:avLst/>
          </a:prstGeom>
        </p:spPr>
        <p:txBody>
          <a:bodyPr wrap="square">
            <a:spAutoFit/>
          </a:bodyPr>
          <a:lstStyle/>
          <a:p>
            <a:pPr>
              <a:lnSpc>
                <a:spcPct val="150000"/>
              </a:lnSpc>
            </a:pPr>
            <a:r>
              <a:rPr lang="en-US" dirty="0">
                <a:latin typeface="Century Gothic" panose="020B0502020202020204" pitchFamily="34" charset="0"/>
              </a:rPr>
              <a:t>Children are expected to learn their spellings each week and show that they can apply these in their writing.</a:t>
            </a:r>
          </a:p>
        </p:txBody>
      </p:sp>
      <p:pic>
        <p:nvPicPr>
          <p:cNvPr id="11" name="Picture 10">
            <a:extLst>
              <a:ext uri="{FF2B5EF4-FFF2-40B4-BE49-F238E27FC236}">
                <a16:creationId xmlns:a16="http://schemas.microsoft.com/office/drawing/2014/main" id="{E6DDA919-8E85-49F3-A713-370D8C0BD34C}"/>
              </a:ext>
            </a:extLst>
          </p:cNvPr>
          <p:cNvPicPr/>
          <p:nvPr/>
        </p:nvPicPr>
        <p:blipFill>
          <a:blip r:embed="rId3"/>
          <a:stretch>
            <a:fillRect/>
          </a:stretch>
        </p:blipFill>
        <p:spPr>
          <a:xfrm>
            <a:off x="7934463" y="165768"/>
            <a:ext cx="3683286" cy="2625986"/>
          </a:xfrm>
          <a:prstGeom prst="rect">
            <a:avLst/>
          </a:prstGeom>
        </p:spPr>
      </p:pic>
      <p:pic>
        <p:nvPicPr>
          <p:cNvPr id="4" name="Picture 3">
            <a:extLst>
              <a:ext uri="{FF2B5EF4-FFF2-40B4-BE49-F238E27FC236}">
                <a16:creationId xmlns:a16="http://schemas.microsoft.com/office/drawing/2014/main" id="{4CB867D8-868E-42D1-93D3-039273C63266}"/>
              </a:ext>
            </a:extLst>
          </p:cNvPr>
          <p:cNvPicPr>
            <a:picLocks noChangeAspect="1"/>
          </p:cNvPicPr>
          <p:nvPr/>
        </p:nvPicPr>
        <p:blipFill>
          <a:blip r:embed="rId4"/>
          <a:stretch>
            <a:fillRect/>
          </a:stretch>
        </p:blipFill>
        <p:spPr>
          <a:xfrm>
            <a:off x="385131" y="890240"/>
            <a:ext cx="3683286" cy="4448789"/>
          </a:xfrm>
          <a:prstGeom prst="rect">
            <a:avLst/>
          </a:prstGeom>
        </p:spPr>
      </p:pic>
      <p:sp>
        <p:nvSpPr>
          <p:cNvPr id="7" name="Rectangle 6">
            <a:extLst>
              <a:ext uri="{FF2B5EF4-FFF2-40B4-BE49-F238E27FC236}">
                <a16:creationId xmlns:a16="http://schemas.microsoft.com/office/drawing/2014/main" id="{EF06A594-CF39-497B-A765-D6FD1D20D412}"/>
              </a:ext>
            </a:extLst>
          </p:cNvPr>
          <p:cNvSpPr/>
          <p:nvPr/>
        </p:nvSpPr>
        <p:spPr>
          <a:xfrm>
            <a:off x="7739269" y="2780254"/>
            <a:ext cx="4345130" cy="1285993"/>
          </a:xfrm>
          <a:prstGeom prst="rect">
            <a:avLst/>
          </a:prstGeom>
        </p:spPr>
        <p:txBody>
          <a:bodyPr wrap="square">
            <a:spAutoFit/>
          </a:bodyPr>
          <a:lstStyle/>
          <a:p>
            <a:pPr>
              <a:lnSpc>
                <a:spcPct val="150000"/>
              </a:lnSpc>
            </a:pPr>
            <a:r>
              <a:rPr lang="en-US" dirty="0">
                <a:latin typeface="Century Gothic" panose="020B0502020202020204" pitchFamily="34" charset="0"/>
              </a:rPr>
              <a:t>The year 2 common exception words are words children in year 2 should be able to </a:t>
            </a:r>
            <a:r>
              <a:rPr lang="en-US" b="1" dirty="0">
                <a:latin typeface="Century Gothic" panose="020B0502020202020204" pitchFamily="34" charset="0"/>
              </a:rPr>
              <a:t>spell </a:t>
            </a:r>
            <a:r>
              <a:rPr lang="en-US" dirty="0">
                <a:latin typeface="Century Gothic" panose="020B0502020202020204" pitchFamily="34" charset="0"/>
              </a:rPr>
              <a:t>and </a:t>
            </a:r>
            <a:r>
              <a:rPr lang="en-US" b="1" dirty="0">
                <a:latin typeface="Century Gothic" panose="020B0502020202020204" pitchFamily="34" charset="0"/>
              </a:rPr>
              <a:t>read</a:t>
            </a:r>
            <a:r>
              <a:rPr lang="en-US" dirty="0">
                <a:latin typeface="Century Gothic" panose="020B0502020202020204" pitchFamily="34" charset="0"/>
              </a:rPr>
              <a:t> correctly. </a:t>
            </a:r>
            <a:endParaRPr lang="en-GB" dirty="0">
              <a:latin typeface="Century Gothic" panose="020B0502020202020204" pitchFamily="34" charset="0"/>
            </a:endParaRPr>
          </a:p>
        </p:txBody>
      </p:sp>
    </p:spTree>
    <p:extLst>
      <p:ext uri="{BB962C8B-B14F-4D97-AF65-F5344CB8AC3E}">
        <p14:creationId xmlns:p14="http://schemas.microsoft.com/office/powerpoint/2010/main" val="367356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779480" y="97580"/>
            <a:ext cx="11087595" cy="942411"/>
          </a:xfrm>
        </p:spPr>
        <p:txBody>
          <a:bodyPr>
            <a:noAutofit/>
          </a:bodyPr>
          <a:lstStyle/>
          <a:p>
            <a:r>
              <a:rPr lang="en-GB" b="1" u="sng" dirty="0">
                <a:latin typeface="Century Gothic" panose="020B0502020202020204" pitchFamily="34" charset="0"/>
              </a:rPr>
              <a:t>Who are the adults in year 2?</a:t>
            </a:r>
          </a:p>
        </p:txBody>
      </p:sp>
      <p:pic>
        <p:nvPicPr>
          <p:cNvPr id="2" name="Picture 1">
            <a:extLst>
              <a:ext uri="{FF2B5EF4-FFF2-40B4-BE49-F238E27FC236}">
                <a16:creationId xmlns:a16="http://schemas.microsoft.com/office/drawing/2014/main" id="{EF49D5AB-F560-497E-A6B5-85A5ADF00E46}"/>
              </a:ext>
            </a:extLst>
          </p:cNvPr>
          <p:cNvPicPr>
            <a:picLocks noChangeAspect="1"/>
          </p:cNvPicPr>
          <p:nvPr/>
        </p:nvPicPr>
        <p:blipFill>
          <a:blip r:embed="rId2"/>
          <a:stretch>
            <a:fillRect/>
          </a:stretch>
        </p:blipFill>
        <p:spPr>
          <a:xfrm>
            <a:off x="6456295" y="1260814"/>
            <a:ext cx="1428750" cy="14724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a:extLst>
              <a:ext uri="{FF2B5EF4-FFF2-40B4-BE49-F238E27FC236}">
                <a16:creationId xmlns:a16="http://schemas.microsoft.com/office/drawing/2014/main" id="{CFC65B4E-E81C-4817-84DC-1BDED5CA4FB5}"/>
              </a:ext>
            </a:extLst>
          </p:cNvPr>
          <p:cNvPicPr>
            <a:picLocks noChangeAspect="1"/>
          </p:cNvPicPr>
          <p:nvPr/>
        </p:nvPicPr>
        <p:blipFill>
          <a:blip r:embed="rId3"/>
          <a:stretch>
            <a:fillRect/>
          </a:stretch>
        </p:blipFill>
        <p:spPr>
          <a:xfrm>
            <a:off x="3464201" y="1104641"/>
            <a:ext cx="1428750" cy="1727077"/>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1026" name="Picture 2" descr="null">
            <a:extLst>
              <a:ext uri="{FF2B5EF4-FFF2-40B4-BE49-F238E27FC236}">
                <a16:creationId xmlns:a16="http://schemas.microsoft.com/office/drawing/2014/main" id="{9CB203FA-744F-4EE4-B8CA-EBD4CBC3C0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4236554"/>
            <a:ext cx="1428750" cy="14287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8" name="Picture 4" descr="null">
            <a:extLst>
              <a:ext uri="{FF2B5EF4-FFF2-40B4-BE49-F238E27FC236}">
                <a16:creationId xmlns:a16="http://schemas.microsoft.com/office/drawing/2014/main" id="{5B49271F-AFA3-47B2-9635-701FE613D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374" y="4236554"/>
            <a:ext cx="1428750" cy="14287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0" name="Picture 6" descr="null">
            <a:extLst>
              <a:ext uri="{FF2B5EF4-FFF2-40B4-BE49-F238E27FC236}">
                <a16:creationId xmlns:a16="http://schemas.microsoft.com/office/drawing/2014/main" id="{E2A39F2A-DE80-4136-9E43-D003459F9A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1877" y="4236554"/>
            <a:ext cx="1428750" cy="14287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2" name="Picture 8" descr="null">
            <a:extLst>
              <a:ext uri="{FF2B5EF4-FFF2-40B4-BE49-F238E27FC236}">
                <a16:creationId xmlns:a16="http://schemas.microsoft.com/office/drawing/2014/main" id="{F29FF2C6-3A7C-4ADF-ACE9-F40168B9C9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5123" y="4236554"/>
            <a:ext cx="1428750" cy="14287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4AA117-02F2-4064-9C8F-8445BAC8FB12}"/>
              </a:ext>
            </a:extLst>
          </p:cNvPr>
          <p:cNvSpPr txBox="1"/>
          <p:nvPr/>
        </p:nvSpPr>
        <p:spPr>
          <a:xfrm>
            <a:off x="3464201" y="5877554"/>
            <a:ext cx="2107096" cy="646331"/>
          </a:xfrm>
          <a:prstGeom prst="rect">
            <a:avLst/>
          </a:prstGeom>
          <a:noFill/>
        </p:spPr>
        <p:txBody>
          <a:bodyPr wrap="square" rtlCol="0">
            <a:spAutoFit/>
          </a:bodyPr>
          <a:lstStyle/>
          <a:p>
            <a:pPr algn="ctr"/>
            <a:r>
              <a:rPr lang="en-GB" b="1" dirty="0"/>
              <a:t>Ms. Shaw</a:t>
            </a:r>
          </a:p>
          <a:p>
            <a:pPr algn="ctr"/>
            <a:r>
              <a:rPr lang="en-GB" b="1" dirty="0"/>
              <a:t>Support Staff</a:t>
            </a:r>
          </a:p>
        </p:txBody>
      </p:sp>
      <p:sp>
        <p:nvSpPr>
          <p:cNvPr id="10" name="TextBox 9">
            <a:extLst>
              <a:ext uri="{FF2B5EF4-FFF2-40B4-BE49-F238E27FC236}">
                <a16:creationId xmlns:a16="http://schemas.microsoft.com/office/drawing/2014/main" id="{D34B3ED9-390A-4126-B52C-4CB9F272D8C4}"/>
              </a:ext>
            </a:extLst>
          </p:cNvPr>
          <p:cNvSpPr txBox="1"/>
          <p:nvPr/>
        </p:nvSpPr>
        <p:spPr>
          <a:xfrm>
            <a:off x="1571625" y="5897217"/>
            <a:ext cx="1428750" cy="646331"/>
          </a:xfrm>
          <a:prstGeom prst="rect">
            <a:avLst/>
          </a:prstGeom>
          <a:noFill/>
        </p:spPr>
        <p:txBody>
          <a:bodyPr wrap="square" rtlCol="0">
            <a:spAutoFit/>
          </a:bodyPr>
          <a:lstStyle/>
          <a:p>
            <a:pPr algn="ctr"/>
            <a:r>
              <a:rPr lang="en-GB" b="1" dirty="0"/>
              <a:t>Ms. Ali</a:t>
            </a:r>
          </a:p>
          <a:p>
            <a:pPr algn="ctr"/>
            <a:r>
              <a:rPr lang="en-GB" b="1" dirty="0"/>
              <a:t>HLTA</a:t>
            </a:r>
          </a:p>
        </p:txBody>
      </p:sp>
      <p:sp>
        <p:nvSpPr>
          <p:cNvPr id="11" name="TextBox 10">
            <a:extLst>
              <a:ext uri="{FF2B5EF4-FFF2-40B4-BE49-F238E27FC236}">
                <a16:creationId xmlns:a16="http://schemas.microsoft.com/office/drawing/2014/main" id="{C39BA12F-BC26-4A0F-A4F5-F9378DF7BE5E}"/>
              </a:ext>
            </a:extLst>
          </p:cNvPr>
          <p:cNvSpPr txBox="1"/>
          <p:nvPr/>
        </p:nvSpPr>
        <p:spPr>
          <a:xfrm>
            <a:off x="5743989" y="5877553"/>
            <a:ext cx="2011017" cy="646331"/>
          </a:xfrm>
          <a:prstGeom prst="rect">
            <a:avLst/>
          </a:prstGeom>
          <a:noFill/>
        </p:spPr>
        <p:txBody>
          <a:bodyPr wrap="square" rtlCol="0">
            <a:spAutoFit/>
          </a:bodyPr>
          <a:lstStyle/>
          <a:p>
            <a:pPr algn="ctr"/>
            <a:r>
              <a:rPr lang="en-GB" b="1" dirty="0"/>
              <a:t>Dolly</a:t>
            </a:r>
          </a:p>
          <a:p>
            <a:pPr algn="ctr"/>
            <a:r>
              <a:rPr lang="en-GB" b="1" dirty="0"/>
              <a:t>Support Staff</a:t>
            </a:r>
          </a:p>
        </p:txBody>
      </p:sp>
      <p:sp>
        <p:nvSpPr>
          <p:cNvPr id="12" name="TextBox 11">
            <a:extLst>
              <a:ext uri="{FF2B5EF4-FFF2-40B4-BE49-F238E27FC236}">
                <a16:creationId xmlns:a16="http://schemas.microsoft.com/office/drawing/2014/main" id="{6792EF4A-513C-4F36-8DD5-CEB14B359C67}"/>
              </a:ext>
            </a:extLst>
          </p:cNvPr>
          <p:cNvSpPr txBox="1"/>
          <p:nvPr/>
        </p:nvSpPr>
        <p:spPr>
          <a:xfrm>
            <a:off x="8231877" y="5877552"/>
            <a:ext cx="2012053" cy="646331"/>
          </a:xfrm>
          <a:prstGeom prst="rect">
            <a:avLst/>
          </a:prstGeom>
          <a:noFill/>
        </p:spPr>
        <p:txBody>
          <a:bodyPr wrap="square" rtlCol="0">
            <a:spAutoFit/>
          </a:bodyPr>
          <a:lstStyle/>
          <a:p>
            <a:r>
              <a:rPr lang="en-GB" b="1" dirty="0"/>
              <a:t>Ms. </a:t>
            </a:r>
            <a:r>
              <a:rPr lang="en-GB" b="1" dirty="0" err="1"/>
              <a:t>Wagjiani</a:t>
            </a:r>
            <a:endParaRPr lang="en-GB" b="1" dirty="0"/>
          </a:p>
          <a:p>
            <a:r>
              <a:rPr lang="en-GB" b="1" dirty="0"/>
              <a:t>Support Staff</a:t>
            </a:r>
          </a:p>
        </p:txBody>
      </p:sp>
      <p:sp>
        <p:nvSpPr>
          <p:cNvPr id="7" name="TextBox 6">
            <a:extLst>
              <a:ext uri="{FF2B5EF4-FFF2-40B4-BE49-F238E27FC236}">
                <a16:creationId xmlns:a16="http://schemas.microsoft.com/office/drawing/2014/main" id="{72A487FF-6821-4152-969C-2480F7322D74}"/>
              </a:ext>
            </a:extLst>
          </p:cNvPr>
          <p:cNvSpPr txBox="1"/>
          <p:nvPr/>
        </p:nvSpPr>
        <p:spPr>
          <a:xfrm>
            <a:off x="2687499" y="2837767"/>
            <a:ext cx="2982153" cy="1292662"/>
          </a:xfrm>
          <a:prstGeom prst="rect">
            <a:avLst/>
          </a:prstGeom>
          <a:noFill/>
        </p:spPr>
        <p:txBody>
          <a:bodyPr wrap="square" rtlCol="0">
            <a:spAutoFit/>
          </a:bodyPr>
          <a:lstStyle/>
          <a:p>
            <a:pPr algn="ctr"/>
            <a:r>
              <a:rPr lang="en-GB" b="1" dirty="0"/>
              <a:t>Year 2 Teacher</a:t>
            </a:r>
          </a:p>
          <a:p>
            <a:pPr algn="ctr"/>
            <a:r>
              <a:rPr lang="en-GB" b="1" dirty="0"/>
              <a:t>KS1 Phase Leader</a:t>
            </a:r>
          </a:p>
          <a:p>
            <a:pPr algn="ctr"/>
            <a:r>
              <a:rPr lang="en-GB" b="1" dirty="0"/>
              <a:t>Humanities Leader</a:t>
            </a:r>
          </a:p>
          <a:p>
            <a:pPr algn="ctr"/>
            <a:r>
              <a:rPr lang="en-GB" b="1" dirty="0"/>
              <a:t>Phonics Leade</a:t>
            </a:r>
            <a:r>
              <a:rPr lang="en-GB" sz="2400" b="1" dirty="0"/>
              <a:t>r</a:t>
            </a:r>
          </a:p>
        </p:txBody>
      </p:sp>
      <p:sp>
        <p:nvSpPr>
          <p:cNvPr id="15" name="TextBox 14">
            <a:extLst>
              <a:ext uri="{FF2B5EF4-FFF2-40B4-BE49-F238E27FC236}">
                <a16:creationId xmlns:a16="http://schemas.microsoft.com/office/drawing/2014/main" id="{7ADD21D7-BF09-488F-AE0E-152C5BC22512}"/>
              </a:ext>
            </a:extLst>
          </p:cNvPr>
          <p:cNvSpPr txBox="1"/>
          <p:nvPr/>
        </p:nvSpPr>
        <p:spPr>
          <a:xfrm>
            <a:off x="5876097" y="2832135"/>
            <a:ext cx="2809461" cy="646331"/>
          </a:xfrm>
          <a:prstGeom prst="rect">
            <a:avLst/>
          </a:prstGeom>
          <a:noFill/>
        </p:spPr>
        <p:txBody>
          <a:bodyPr wrap="square" rtlCol="0">
            <a:spAutoFit/>
          </a:bodyPr>
          <a:lstStyle/>
          <a:p>
            <a:pPr algn="ctr"/>
            <a:r>
              <a:rPr lang="en-GB" b="1" dirty="0"/>
              <a:t>Year 2 Teacher</a:t>
            </a:r>
          </a:p>
          <a:p>
            <a:pPr algn="ctr"/>
            <a:r>
              <a:rPr lang="en-GB" b="1" dirty="0"/>
              <a:t>EAL Leader</a:t>
            </a:r>
          </a:p>
        </p:txBody>
      </p:sp>
    </p:spTree>
    <p:extLst>
      <p:ext uri="{BB962C8B-B14F-4D97-AF65-F5344CB8AC3E}">
        <p14:creationId xmlns:p14="http://schemas.microsoft.com/office/powerpoint/2010/main" val="266716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1524000" y="159667"/>
            <a:ext cx="9144000" cy="912914"/>
          </a:xfrm>
        </p:spPr>
        <p:txBody>
          <a:bodyPr>
            <a:noAutofit/>
          </a:bodyPr>
          <a:lstStyle/>
          <a:p>
            <a:r>
              <a:rPr lang="en-GB" b="1" u="sng" dirty="0">
                <a:latin typeface="Century Gothic" panose="020B0502020202020204" pitchFamily="34" charset="0"/>
              </a:rPr>
              <a:t>How can parents help?</a:t>
            </a:r>
          </a:p>
        </p:txBody>
      </p:sp>
      <p:sp>
        <p:nvSpPr>
          <p:cNvPr id="8" name="Subtitle 7">
            <a:extLst>
              <a:ext uri="{FF2B5EF4-FFF2-40B4-BE49-F238E27FC236}">
                <a16:creationId xmlns:a16="http://schemas.microsoft.com/office/drawing/2014/main" id="{B5780DBB-95E0-4D66-A667-6149ED6DCBA9}"/>
              </a:ext>
            </a:extLst>
          </p:cNvPr>
          <p:cNvSpPr>
            <a:spLocks noGrp="1"/>
          </p:cNvSpPr>
          <p:nvPr>
            <p:ph type="subTitle" idx="1"/>
          </p:nvPr>
        </p:nvSpPr>
        <p:spPr>
          <a:xfrm>
            <a:off x="572729" y="1162995"/>
            <a:ext cx="11046542" cy="5535338"/>
          </a:xfrm>
        </p:spPr>
        <p:txBody>
          <a:bodyPr>
            <a:normAutofit/>
          </a:bodyPr>
          <a:lstStyle/>
          <a:p>
            <a:pPr lvl="0" fontAlgn="base">
              <a:spcAft>
                <a:spcPct val="0"/>
              </a:spcAft>
              <a:buFontTx/>
              <a:buChar char="•"/>
            </a:pPr>
            <a:r>
              <a:rPr lang="en-GB" altLang="en-US" kern="0" dirty="0">
                <a:solidFill>
                  <a:srgbClr val="000000"/>
                </a:solidFill>
                <a:latin typeface="Century Gothic" panose="020B0502020202020204" pitchFamily="34" charset="0"/>
                <a:cs typeface="Calibri Light" panose="020F0302020204030204" pitchFamily="34" charset="0"/>
              </a:rPr>
              <a:t>The best help is by taking an interest in your child’s learning and giving lots of positive encouragement.</a:t>
            </a:r>
          </a:p>
          <a:p>
            <a:pPr lvl="0" fontAlgn="base">
              <a:spcAft>
                <a:spcPct val="0"/>
              </a:spcAft>
              <a:buFontTx/>
              <a:buChar char="•"/>
            </a:pPr>
            <a:r>
              <a:rPr lang="en-GB" altLang="en-US" kern="0" dirty="0">
                <a:solidFill>
                  <a:srgbClr val="000000"/>
                </a:solidFill>
                <a:latin typeface="Century Gothic" panose="020B0502020202020204" pitchFamily="34" charset="0"/>
                <a:cs typeface="Calibri Light" panose="020F0302020204030204" pitchFamily="34" charset="0"/>
              </a:rPr>
              <a:t>Attending all meetings and parents evenings.</a:t>
            </a:r>
          </a:p>
          <a:p>
            <a:pPr lvl="0" fontAlgn="base">
              <a:spcAft>
                <a:spcPct val="0"/>
              </a:spcAft>
              <a:buFontTx/>
              <a:buChar char="•"/>
            </a:pPr>
            <a:r>
              <a:rPr lang="en-GB" altLang="en-US" kern="0" dirty="0">
                <a:solidFill>
                  <a:srgbClr val="000000"/>
                </a:solidFill>
                <a:latin typeface="Century Gothic" panose="020B0502020202020204" pitchFamily="34" charset="0"/>
                <a:cs typeface="Calibri Light" panose="020F0302020204030204" pitchFamily="34" charset="0"/>
              </a:rPr>
              <a:t>Supporting by engaging with home learning.</a:t>
            </a:r>
          </a:p>
          <a:p>
            <a:pPr lvl="0" fontAlgn="base">
              <a:spcAft>
                <a:spcPct val="0"/>
              </a:spcAft>
              <a:buFontTx/>
              <a:buChar char="•"/>
            </a:pPr>
            <a:r>
              <a:rPr lang="en-GB" altLang="en-US" kern="0" dirty="0">
                <a:solidFill>
                  <a:srgbClr val="000000"/>
                </a:solidFill>
                <a:latin typeface="Century Gothic" panose="020B0502020202020204" pitchFamily="34" charset="0"/>
                <a:cs typeface="Calibri Light" panose="020F0302020204030204" pitchFamily="34" charset="0"/>
              </a:rPr>
              <a:t>Talking to us if there is a change at home. </a:t>
            </a:r>
          </a:p>
          <a:p>
            <a:pPr lvl="0" fontAlgn="base">
              <a:spcAft>
                <a:spcPct val="0"/>
              </a:spcAft>
              <a:buFontTx/>
              <a:buChar char="•"/>
            </a:pPr>
            <a:endParaRPr lang="en-GB" altLang="en-US" kern="0" dirty="0">
              <a:solidFill>
                <a:srgbClr val="000000"/>
              </a:solidFill>
              <a:latin typeface="Century Gothic" panose="020B0502020202020204" pitchFamily="34" charset="0"/>
              <a:cs typeface="Calibri Light" panose="020F0302020204030204" pitchFamily="34" charset="0"/>
            </a:endParaRPr>
          </a:p>
          <a:p>
            <a:pPr lvl="0" fontAlgn="base">
              <a:spcAft>
                <a:spcPct val="0"/>
              </a:spcAft>
            </a:pPr>
            <a:r>
              <a:rPr lang="en-GB" altLang="en-US" kern="0" dirty="0">
                <a:solidFill>
                  <a:srgbClr val="000000"/>
                </a:solidFill>
                <a:latin typeface="Century Gothic" panose="020B0502020202020204" pitchFamily="34" charset="0"/>
                <a:cs typeface="Calibri Light" panose="020F0302020204030204" pitchFamily="34" charset="0"/>
              </a:rPr>
              <a:t>Ensuring children attend:</a:t>
            </a:r>
          </a:p>
          <a:p>
            <a:pPr lvl="1" fontAlgn="base">
              <a:spcAft>
                <a:spcPct val="0"/>
              </a:spcAft>
              <a:buFont typeface="Wingdings" panose="05000000000000000000" pitchFamily="2" charset="2"/>
              <a:buChar char="§"/>
            </a:pPr>
            <a:r>
              <a:rPr lang="en-GB" altLang="en-US" sz="2400" kern="0" dirty="0">
                <a:solidFill>
                  <a:srgbClr val="000000"/>
                </a:solidFill>
                <a:latin typeface="Century Gothic" panose="020B0502020202020204" pitchFamily="34" charset="0"/>
                <a:cs typeface="Calibri Light" panose="020F0302020204030204" pitchFamily="34" charset="0"/>
              </a:rPr>
              <a:t>	On time to start the day</a:t>
            </a:r>
          </a:p>
          <a:p>
            <a:pPr lvl="1" fontAlgn="base">
              <a:spcAft>
                <a:spcPct val="0"/>
              </a:spcAft>
              <a:buFont typeface="Wingdings" panose="05000000000000000000" pitchFamily="2" charset="2"/>
              <a:buChar char="§"/>
            </a:pPr>
            <a:r>
              <a:rPr lang="en-GB" altLang="en-US" sz="2400" kern="0" dirty="0">
                <a:solidFill>
                  <a:srgbClr val="000000"/>
                </a:solidFill>
                <a:latin typeface="Century Gothic" panose="020B0502020202020204" pitchFamily="34" charset="0"/>
                <a:cs typeface="Calibri Light" panose="020F0302020204030204" pitchFamily="34" charset="0"/>
              </a:rPr>
              <a:t>	Having had breakfast</a:t>
            </a:r>
          </a:p>
          <a:p>
            <a:pPr lvl="1" fontAlgn="base">
              <a:spcAft>
                <a:spcPct val="0"/>
              </a:spcAft>
              <a:buFont typeface="Wingdings" panose="05000000000000000000" pitchFamily="2" charset="2"/>
              <a:buChar char="§"/>
            </a:pPr>
            <a:r>
              <a:rPr lang="en-GB" altLang="en-US" sz="2400" kern="0" dirty="0">
                <a:solidFill>
                  <a:srgbClr val="000000"/>
                </a:solidFill>
                <a:latin typeface="Century Gothic" panose="020B0502020202020204" pitchFamily="34" charset="0"/>
                <a:cs typeface="Calibri Light" panose="020F0302020204030204" pitchFamily="34" charset="0"/>
              </a:rPr>
              <a:t>	Having gone to bed at a reasonable time!</a:t>
            </a:r>
          </a:p>
          <a:p>
            <a:pPr lvl="1" fontAlgn="base">
              <a:spcAft>
                <a:spcPct val="0"/>
              </a:spcAft>
              <a:buFont typeface="Wingdings" panose="05000000000000000000" pitchFamily="2" charset="2"/>
              <a:buChar char="§"/>
            </a:pPr>
            <a:r>
              <a:rPr lang="en-GB" altLang="en-US" sz="2400" kern="0" dirty="0">
                <a:solidFill>
                  <a:srgbClr val="000000"/>
                </a:solidFill>
                <a:latin typeface="Century Gothic" panose="020B0502020202020204" pitchFamily="34" charset="0"/>
                <a:cs typeface="Calibri Light" panose="020F0302020204030204" pitchFamily="34" charset="0"/>
              </a:rPr>
              <a:t>  With their book bag and labelled water bottle</a:t>
            </a:r>
          </a:p>
          <a:p>
            <a:pPr lvl="1" fontAlgn="base">
              <a:spcAft>
                <a:spcPct val="0"/>
              </a:spcAft>
            </a:pPr>
            <a:endParaRPr lang="en-GB" altLang="en-US" sz="2400" kern="0" dirty="0">
              <a:solidFill>
                <a:srgbClr val="000000"/>
              </a:solidFill>
              <a:latin typeface="Century Gothic" panose="020B0502020202020204" pitchFamily="34" charset="0"/>
              <a:cs typeface="Calibri Light" panose="020F0302020204030204" pitchFamily="34" charset="0"/>
            </a:endParaRPr>
          </a:p>
          <a:p>
            <a:pPr lvl="0" fontAlgn="base">
              <a:spcAft>
                <a:spcPct val="0"/>
              </a:spcAft>
            </a:pPr>
            <a:r>
              <a:rPr lang="en-US" altLang="en-US" kern="0" dirty="0">
                <a:solidFill>
                  <a:srgbClr val="000000"/>
                </a:solidFill>
                <a:latin typeface="Century Gothic" panose="020B0502020202020204" pitchFamily="34" charset="0"/>
                <a:cs typeface="Calibri Light" panose="020F0302020204030204" pitchFamily="34" charset="0"/>
              </a:rPr>
              <a:t>Please collect children on-time or phone ahead if you are late.</a:t>
            </a:r>
            <a:endParaRPr lang="en-GB" altLang="en-US" kern="0" dirty="0">
              <a:solidFill>
                <a:srgbClr val="000000"/>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74014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1500381" y="756015"/>
            <a:ext cx="9144000" cy="912914"/>
          </a:xfrm>
        </p:spPr>
        <p:txBody>
          <a:bodyPr>
            <a:normAutofit fontScale="90000"/>
          </a:bodyPr>
          <a:lstStyle/>
          <a:p>
            <a:br>
              <a:rPr lang="en-GB" b="1" u="sng" dirty="0"/>
            </a:br>
            <a:r>
              <a:rPr lang="en-GB" sz="6700" b="1" u="sng" dirty="0">
                <a:latin typeface="Century Gothic" panose="020B0502020202020204" pitchFamily="34" charset="0"/>
              </a:rPr>
              <a:t>Communication</a:t>
            </a:r>
            <a:br>
              <a:rPr lang="en-GB" b="1" u="sng" dirty="0"/>
            </a:br>
            <a:endParaRPr lang="en-GB" b="1" u="sng" dirty="0"/>
          </a:p>
        </p:txBody>
      </p:sp>
      <p:sp>
        <p:nvSpPr>
          <p:cNvPr id="8" name="Subtitle 7">
            <a:extLst>
              <a:ext uri="{FF2B5EF4-FFF2-40B4-BE49-F238E27FC236}">
                <a16:creationId xmlns:a16="http://schemas.microsoft.com/office/drawing/2014/main" id="{B5780DBB-95E0-4D66-A667-6149ED6DCBA9}"/>
              </a:ext>
            </a:extLst>
          </p:cNvPr>
          <p:cNvSpPr>
            <a:spLocks noGrp="1"/>
          </p:cNvSpPr>
          <p:nvPr>
            <p:ph type="subTitle" idx="1"/>
          </p:nvPr>
        </p:nvSpPr>
        <p:spPr>
          <a:xfrm>
            <a:off x="376831" y="918471"/>
            <a:ext cx="11046542" cy="5535338"/>
          </a:xfrm>
        </p:spPr>
        <p:txBody>
          <a:bodyPr>
            <a:normAutofit/>
          </a:bodyPr>
          <a:lstStyle/>
          <a:p>
            <a:pPr lvl="0" algn="l" fontAlgn="base">
              <a:spcAft>
                <a:spcPct val="0"/>
              </a:spcAft>
            </a:pPr>
            <a:endParaRPr lang="en-GB" altLang="en-US" sz="2000" kern="0" dirty="0">
              <a:solidFill>
                <a:srgbClr val="000000"/>
              </a:solidFill>
              <a:latin typeface="Calibri Light" panose="020F0302020204030204" pitchFamily="34" charset="0"/>
              <a:cs typeface="Calibri Light" panose="020F0302020204030204" pitchFamily="34" charset="0"/>
            </a:endParaRPr>
          </a:p>
          <a:p>
            <a:pPr lvl="0" algn="l" fontAlgn="base">
              <a:spcAft>
                <a:spcPct val="0"/>
              </a:spcAft>
            </a:pPr>
            <a:r>
              <a:rPr lang="en-GB" altLang="en-US" sz="2000" kern="0" dirty="0">
                <a:solidFill>
                  <a:srgbClr val="000000"/>
                </a:solidFill>
                <a:latin typeface="Century Gothic" panose="020B0502020202020204" pitchFamily="34" charset="0"/>
                <a:cs typeface="Calibri Light" panose="020F0302020204030204" pitchFamily="34" charset="0"/>
              </a:rPr>
              <a:t>We try really hard to make sure communication is regular and up to date. </a:t>
            </a:r>
          </a:p>
          <a:p>
            <a:pPr lvl="0" algn="l" fontAlgn="base">
              <a:spcAft>
                <a:spcPct val="0"/>
              </a:spcAft>
            </a:pPr>
            <a:r>
              <a:rPr lang="en-GB" altLang="en-US" sz="2000" kern="0" dirty="0">
                <a:solidFill>
                  <a:srgbClr val="000000"/>
                </a:solidFill>
                <a:latin typeface="Century Gothic" panose="020B0502020202020204" pitchFamily="34" charset="0"/>
                <a:cs typeface="Calibri Light" panose="020F0302020204030204" pitchFamily="34" charset="0"/>
              </a:rPr>
              <a:t>We use </a:t>
            </a:r>
            <a:r>
              <a:rPr lang="en-GB" altLang="en-US" sz="2000" b="1" kern="0" dirty="0">
                <a:solidFill>
                  <a:srgbClr val="000000"/>
                </a:solidFill>
                <a:latin typeface="Century Gothic" panose="020B0502020202020204" pitchFamily="34" charset="0"/>
                <a:cs typeface="Calibri Light" panose="020F0302020204030204" pitchFamily="34" charset="0"/>
              </a:rPr>
              <a:t>Arbor</a:t>
            </a:r>
            <a:r>
              <a:rPr lang="en-GB" altLang="en-US" sz="2000" kern="0" dirty="0">
                <a:solidFill>
                  <a:srgbClr val="000000"/>
                </a:solidFill>
                <a:latin typeface="Century Gothic" panose="020B0502020202020204" pitchFamily="34" charset="0"/>
                <a:cs typeface="Calibri Light" panose="020F0302020204030204" pitchFamily="34" charset="0"/>
              </a:rPr>
              <a:t> as our main platform to communicate with parents and carers. All letters, newsletters and permission for trips are sent via Arbor.</a:t>
            </a:r>
          </a:p>
          <a:p>
            <a:pPr lvl="0" algn="l" fontAlgn="base">
              <a:spcAft>
                <a:spcPct val="0"/>
              </a:spcAft>
            </a:pPr>
            <a:r>
              <a:rPr lang="en-GB" altLang="en-US" sz="2000" kern="0" dirty="0">
                <a:solidFill>
                  <a:srgbClr val="000000"/>
                </a:solidFill>
                <a:latin typeface="Century Gothic" panose="020B0502020202020204" pitchFamily="34" charset="0"/>
                <a:cs typeface="Calibri Light" panose="020F0302020204030204" pitchFamily="34" charset="0"/>
              </a:rPr>
              <a:t>Please make sure you have </a:t>
            </a:r>
            <a:r>
              <a:rPr lang="en-GB" altLang="en-US" sz="2000" b="1" kern="0" dirty="0">
                <a:solidFill>
                  <a:srgbClr val="000000"/>
                </a:solidFill>
                <a:latin typeface="Century Gothic" panose="020B0502020202020204" pitchFamily="34" charset="0"/>
                <a:cs typeface="Calibri Light" panose="020F0302020204030204" pitchFamily="34" charset="0"/>
              </a:rPr>
              <a:t>logged into Arbor </a:t>
            </a:r>
            <a:r>
              <a:rPr lang="en-GB" altLang="en-US" sz="2000" kern="0" dirty="0">
                <a:solidFill>
                  <a:srgbClr val="000000"/>
                </a:solidFill>
                <a:latin typeface="Century Gothic" panose="020B0502020202020204" pitchFamily="34" charset="0"/>
                <a:cs typeface="Calibri Light" panose="020F0302020204030204" pitchFamily="34" charset="0"/>
              </a:rPr>
              <a:t>and checked all your details are correct, including your emergency contact details and contact numbers. We require at least </a:t>
            </a:r>
            <a:r>
              <a:rPr lang="en-GB" altLang="en-US" sz="2000" b="1" kern="0" dirty="0">
                <a:solidFill>
                  <a:srgbClr val="000000"/>
                </a:solidFill>
                <a:latin typeface="Century Gothic" panose="020B0502020202020204" pitchFamily="34" charset="0"/>
                <a:cs typeface="Calibri Light" panose="020F0302020204030204" pitchFamily="34" charset="0"/>
              </a:rPr>
              <a:t>three contacts </a:t>
            </a:r>
            <a:r>
              <a:rPr lang="en-GB" altLang="en-US" sz="2000" kern="0" dirty="0">
                <a:solidFill>
                  <a:srgbClr val="000000"/>
                </a:solidFill>
                <a:latin typeface="Century Gothic" panose="020B0502020202020204" pitchFamily="34" charset="0"/>
                <a:cs typeface="Calibri Light" panose="020F0302020204030204" pitchFamily="34" charset="0"/>
              </a:rPr>
              <a:t>for each child. You can download the free Arbor App straight to your mobile phone. </a:t>
            </a:r>
          </a:p>
          <a:p>
            <a:pPr lvl="0" algn="l" fontAlgn="base">
              <a:spcAft>
                <a:spcPct val="0"/>
              </a:spcAft>
            </a:pPr>
            <a:r>
              <a:rPr lang="en-GB" altLang="en-US" sz="2000" kern="0" dirty="0">
                <a:solidFill>
                  <a:srgbClr val="000000"/>
                </a:solidFill>
                <a:latin typeface="Century Gothic" panose="020B0502020202020204" pitchFamily="34" charset="0"/>
                <a:cs typeface="Calibri Light" panose="020F0302020204030204" pitchFamily="34" charset="0"/>
              </a:rPr>
              <a:t>If you need help with this, please speak to the Office or Jackie.</a:t>
            </a:r>
          </a:p>
          <a:p>
            <a:pPr lvl="0" algn="l" fontAlgn="base">
              <a:spcAft>
                <a:spcPct val="0"/>
              </a:spcAft>
            </a:pPr>
            <a:endParaRPr lang="en-GB" altLang="en-US" sz="2000" kern="0" dirty="0">
              <a:solidFill>
                <a:srgbClr val="000000"/>
              </a:solidFill>
              <a:latin typeface="Century Gothic" panose="020B0502020202020204" pitchFamily="34" charset="0"/>
              <a:cs typeface="Calibri Light" panose="020F0302020204030204" pitchFamily="34" charset="0"/>
            </a:endParaRPr>
          </a:p>
          <a:p>
            <a:pPr lvl="0" algn="l" fontAlgn="base">
              <a:spcAft>
                <a:spcPct val="0"/>
              </a:spcAft>
            </a:pPr>
            <a:r>
              <a:rPr lang="en-GB" altLang="en-US" sz="2000" kern="0" dirty="0">
                <a:solidFill>
                  <a:srgbClr val="000000"/>
                </a:solidFill>
                <a:latin typeface="Century Gothic" panose="020B0502020202020204" pitchFamily="34" charset="0"/>
                <a:cs typeface="Calibri Light" panose="020F0302020204030204" pitchFamily="34" charset="0"/>
              </a:rPr>
              <a:t>We regularly send </a:t>
            </a:r>
            <a:r>
              <a:rPr lang="en-GB" altLang="en-US" sz="2000" b="1" kern="0" dirty="0">
                <a:solidFill>
                  <a:srgbClr val="000000"/>
                </a:solidFill>
                <a:latin typeface="Century Gothic" panose="020B0502020202020204" pitchFamily="34" charset="0"/>
                <a:cs typeface="Calibri Light" panose="020F0302020204030204" pitchFamily="34" charset="0"/>
              </a:rPr>
              <a:t>text reminders </a:t>
            </a:r>
            <a:r>
              <a:rPr lang="en-GB" altLang="en-US" sz="2000" kern="0" dirty="0">
                <a:solidFill>
                  <a:srgbClr val="000000"/>
                </a:solidFill>
                <a:latin typeface="Century Gothic" panose="020B0502020202020204" pitchFamily="34" charset="0"/>
                <a:cs typeface="Calibri Light" panose="020F0302020204030204" pitchFamily="34" charset="0"/>
              </a:rPr>
              <a:t>– therefore it is important your contact details are up to date. </a:t>
            </a:r>
          </a:p>
          <a:p>
            <a:pPr lvl="0" algn="l" fontAlgn="base">
              <a:spcAft>
                <a:spcPct val="0"/>
              </a:spcAft>
            </a:pPr>
            <a:endParaRPr lang="en-GB" altLang="en-US" sz="2000" kern="0" dirty="0">
              <a:solidFill>
                <a:srgbClr val="000000"/>
              </a:solidFill>
              <a:latin typeface="Century Gothic" panose="020B0502020202020204" pitchFamily="34" charset="0"/>
              <a:cs typeface="Calibri Light" panose="020F0302020204030204" pitchFamily="34" charset="0"/>
            </a:endParaRPr>
          </a:p>
          <a:p>
            <a:pPr lvl="0" algn="l" fontAlgn="base">
              <a:spcAft>
                <a:spcPct val="0"/>
              </a:spcAft>
            </a:pPr>
            <a:r>
              <a:rPr lang="en-GB" altLang="en-US" sz="2000" kern="0" dirty="0">
                <a:solidFill>
                  <a:srgbClr val="000000"/>
                </a:solidFill>
                <a:latin typeface="Century Gothic" panose="020B0502020202020204" pitchFamily="34" charset="0"/>
                <a:cs typeface="Calibri Light" panose="020F0302020204030204" pitchFamily="34" charset="0"/>
              </a:rPr>
              <a:t>Please read the </a:t>
            </a:r>
            <a:r>
              <a:rPr lang="en-GB" altLang="en-US" sz="2000" b="1" kern="0" dirty="0">
                <a:solidFill>
                  <a:srgbClr val="000000"/>
                </a:solidFill>
                <a:latin typeface="Century Gothic" panose="020B0502020202020204" pitchFamily="34" charset="0"/>
                <a:cs typeface="Calibri Light" panose="020F0302020204030204" pitchFamily="34" charset="0"/>
              </a:rPr>
              <a:t>newsletter weekly and look at the school website </a:t>
            </a:r>
            <a:r>
              <a:rPr lang="en-GB" altLang="en-US" sz="2000" kern="0" dirty="0">
                <a:solidFill>
                  <a:srgbClr val="000000"/>
                </a:solidFill>
                <a:latin typeface="Century Gothic" panose="020B0502020202020204" pitchFamily="34" charset="0"/>
                <a:cs typeface="Calibri Light" panose="020F0302020204030204" pitchFamily="34" charset="0"/>
              </a:rPr>
              <a:t>– this contains lots of important information and dates. </a:t>
            </a:r>
            <a:r>
              <a:rPr lang="en-GB" altLang="en-US" sz="2000" b="1" kern="0" dirty="0">
                <a:solidFill>
                  <a:srgbClr val="000000"/>
                </a:solidFill>
                <a:latin typeface="Century Gothic" panose="020B0502020202020204" pitchFamily="34" charset="0"/>
                <a:cs typeface="Calibri Light" panose="020F0302020204030204" pitchFamily="34" charset="0"/>
                <a:hlinkClick r:id="rId2"/>
              </a:rPr>
              <a:t>https://barnfieldschool.co.uk/</a:t>
            </a:r>
            <a:r>
              <a:rPr lang="en-GB" altLang="en-US" sz="2000" b="1" kern="0" dirty="0">
                <a:solidFill>
                  <a:srgbClr val="000000"/>
                </a:solidFill>
                <a:latin typeface="Century Gothic" panose="020B0502020202020204" pitchFamily="34" charset="0"/>
                <a:cs typeface="Calibri Light" panose="020F0302020204030204" pitchFamily="34" charset="0"/>
              </a:rPr>
              <a:t>  </a:t>
            </a:r>
          </a:p>
        </p:txBody>
      </p:sp>
    </p:spTree>
    <p:extLst>
      <p:ext uri="{BB962C8B-B14F-4D97-AF65-F5344CB8AC3E}">
        <p14:creationId xmlns:p14="http://schemas.microsoft.com/office/powerpoint/2010/main" val="8281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371061" y="0"/>
            <a:ext cx="11820939" cy="912914"/>
          </a:xfrm>
        </p:spPr>
        <p:txBody>
          <a:bodyPr>
            <a:noAutofit/>
          </a:bodyPr>
          <a:lstStyle/>
          <a:p>
            <a:r>
              <a:rPr lang="en-GB" sz="5400" b="1" u="sng" dirty="0">
                <a:latin typeface="Century Gothic" panose="020B0502020202020204" pitchFamily="34" charset="0"/>
              </a:rPr>
              <a:t>Contacting your child’s teacher</a:t>
            </a:r>
          </a:p>
        </p:txBody>
      </p:sp>
      <p:sp>
        <p:nvSpPr>
          <p:cNvPr id="8" name="Subtitle 7">
            <a:extLst>
              <a:ext uri="{FF2B5EF4-FFF2-40B4-BE49-F238E27FC236}">
                <a16:creationId xmlns:a16="http://schemas.microsoft.com/office/drawing/2014/main" id="{B5780DBB-95E0-4D66-A667-6149ED6DCBA9}"/>
              </a:ext>
            </a:extLst>
          </p:cNvPr>
          <p:cNvSpPr>
            <a:spLocks noGrp="1"/>
          </p:cNvSpPr>
          <p:nvPr>
            <p:ph type="subTitle" idx="1"/>
          </p:nvPr>
        </p:nvSpPr>
        <p:spPr>
          <a:xfrm>
            <a:off x="952446" y="1314321"/>
            <a:ext cx="10658168" cy="4229357"/>
          </a:xfrm>
        </p:spPr>
        <p:txBody>
          <a:bodyPr>
            <a:normAutofit/>
          </a:bodyPr>
          <a:lstStyle/>
          <a:p>
            <a:r>
              <a:rPr lang="en-GB" sz="3200" dirty="0">
                <a:latin typeface="Century Gothic" panose="020B0502020202020204" pitchFamily="34" charset="0"/>
              </a:rPr>
              <a:t>If you need to get in touch with your child’s teacher, please call or email the office and they will pass on your message. </a:t>
            </a:r>
          </a:p>
          <a:p>
            <a:r>
              <a:rPr lang="en-GB" sz="3200" dirty="0">
                <a:latin typeface="Century Gothic" panose="020B0502020202020204" pitchFamily="34" charset="0"/>
              </a:rPr>
              <a:t>The teacher will then get back to you within working hours.</a:t>
            </a:r>
          </a:p>
          <a:p>
            <a:endParaRPr lang="en-GB" sz="3200" dirty="0">
              <a:latin typeface="Century Gothic" panose="020B0502020202020204" pitchFamily="34" charset="0"/>
            </a:endParaRPr>
          </a:p>
          <a:p>
            <a:r>
              <a:rPr lang="en-GB" sz="3200" dirty="0">
                <a:latin typeface="Century Gothic" panose="020B0502020202020204" pitchFamily="34" charset="0"/>
              </a:rPr>
              <a:t>Alternatively speak to them at the end of the day or book a meeting with them.</a:t>
            </a:r>
          </a:p>
        </p:txBody>
      </p:sp>
    </p:spTree>
    <p:extLst>
      <p:ext uri="{BB962C8B-B14F-4D97-AF65-F5344CB8AC3E}">
        <p14:creationId xmlns:p14="http://schemas.microsoft.com/office/powerpoint/2010/main" val="372549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713219" y="110833"/>
            <a:ext cx="11087595" cy="942411"/>
          </a:xfrm>
        </p:spPr>
        <p:txBody>
          <a:bodyPr>
            <a:noAutofit/>
          </a:bodyPr>
          <a:lstStyle/>
          <a:p>
            <a:r>
              <a:rPr lang="en-GB" b="1" u="sng" dirty="0">
                <a:latin typeface="Century Gothic" panose="020B0502020202020204" pitchFamily="34" charset="0"/>
              </a:rPr>
              <a:t>Key Stage One Phase Leader</a:t>
            </a:r>
          </a:p>
        </p:txBody>
      </p:sp>
      <p:sp>
        <p:nvSpPr>
          <p:cNvPr id="22" name="Title 5">
            <a:extLst>
              <a:ext uri="{FF2B5EF4-FFF2-40B4-BE49-F238E27FC236}">
                <a16:creationId xmlns:a16="http://schemas.microsoft.com/office/drawing/2014/main" id="{C56FBBB1-FF73-4292-BBCE-B4E3D59AC0BA}"/>
              </a:ext>
            </a:extLst>
          </p:cNvPr>
          <p:cNvSpPr txBox="1">
            <a:spLocks/>
          </p:cNvSpPr>
          <p:nvPr/>
        </p:nvSpPr>
        <p:spPr>
          <a:xfrm>
            <a:off x="4400098" y="5763509"/>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Mrs </a:t>
            </a:r>
            <a:r>
              <a:rPr lang="en-GB" sz="3000" b="1" dirty="0" err="1">
                <a:latin typeface="Century Gothic" panose="020B0502020202020204" pitchFamily="34" charset="0"/>
              </a:rPr>
              <a:t>Hajir</a:t>
            </a:r>
            <a:endParaRPr lang="en-GB" sz="3000" b="1" dirty="0">
              <a:latin typeface="Century Gothic" panose="020B0502020202020204" pitchFamily="34" charset="0"/>
            </a:endParaRPr>
          </a:p>
        </p:txBody>
      </p:sp>
      <p:pic>
        <p:nvPicPr>
          <p:cNvPr id="2" name="Picture 1">
            <a:extLst>
              <a:ext uri="{FF2B5EF4-FFF2-40B4-BE49-F238E27FC236}">
                <a16:creationId xmlns:a16="http://schemas.microsoft.com/office/drawing/2014/main" id="{17C04B3F-8C30-4761-A764-F0148AC0BC6B}"/>
              </a:ext>
            </a:extLst>
          </p:cNvPr>
          <p:cNvPicPr>
            <a:picLocks noChangeAspect="1"/>
          </p:cNvPicPr>
          <p:nvPr/>
        </p:nvPicPr>
        <p:blipFill>
          <a:blip r:embed="rId2"/>
          <a:stretch>
            <a:fillRect/>
          </a:stretch>
        </p:blipFill>
        <p:spPr>
          <a:xfrm>
            <a:off x="4245025" y="1338470"/>
            <a:ext cx="3108716" cy="4389483"/>
          </a:xfrm>
          <a:prstGeom prst="rect">
            <a:avLst/>
          </a:prstGeom>
        </p:spPr>
      </p:pic>
    </p:spTree>
    <p:extLst>
      <p:ext uri="{BB962C8B-B14F-4D97-AF65-F5344CB8AC3E}">
        <p14:creationId xmlns:p14="http://schemas.microsoft.com/office/powerpoint/2010/main" val="361991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288824" y="-225494"/>
            <a:ext cx="12191434" cy="942411"/>
          </a:xfrm>
        </p:spPr>
        <p:txBody>
          <a:bodyPr>
            <a:noAutofit/>
          </a:bodyPr>
          <a:lstStyle/>
          <a:p>
            <a:r>
              <a:rPr lang="en-GB" sz="4400" b="1" u="sng" dirty="0">
                <a:latin typeface="Century Gothic" panose="020B0502020202020204" pitchFamily="34" charset="0"/>
              </a:rPr>
              <a:t>What will your child be learning this year?</a:t>
            </a:r>
          </a:p>
        </p:txBody>
      </p:sp>
      <p:sp>
        <p:nvSpPr>
          <p:cNvPr id="4" name="Title 5">
            <a:extLst>
              <a:ext uri="{FF2B5EF4-FFF2-40B4-BE49-F238E27FC236}">
                <a16:creationId xmlns:a16="http://schemas.microsoft.com/office/drawing/2014/main" id="{A847154C-C13F-402A-A171-8ED441E0989E}"/>
              </a:ext>
            </a:extLst>
          </p:cNvPr>
          <p:cNvSpPr txBox="1">
            <a:spLocks/>
          </p:cNvSpPr>
          <p:nvPr/>
        </p:nvSpPr>
        <p:spPr>
          <a:xfrm>
            <a:off x="774519" y="2637650"/>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English</a:t>
            </a:r>
          </a:p>
        </p:txBody>
      </p:sp>
      <p:sp>
        <p:nvSpPr>
          <p:cNvPr id="5" name="Title 5">
            <a:extLst>
              <a:ext uri="{FF2B5EF4-FFF2-40B4-BE49-F238E27FC236}">
                <a16:creationId xmlns:a16="http://schemas.microsoft.com/office/drawing/2014/main" id="{E8451873-6045-4F85-8D6E-920E2A370276}"/>
              </a:ext>
            </a:extLst>
          </p:cNvPr>
          <p:cNvSpPr txBox="1">
            <a:spLocks/>
          </p:cNvSpPr>
          <p:nvPr/>
        </p:nvSpPr>
        <p:spPr>
          <a:xfrm>
            <a:off x="3465259" y="2615128"/>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Maths</a:t>
            </a:r>
          </a:p>
        </p:txBody>
      </p:sp>
      <p:sp>
        <p:nvSpPr>
          <p:cNvPr id="7" name="Title 5">
            <a:extLst>
              <a:ext uri="{FF2B5EF4-FFF2-40B4-BE49-F238E27FC236}">
                <a16:creationId xmlns:a16="http://schemas.microsoft.com/office/drawing/2014/main" id="{271FAA09-E9D0-4A19-ABA2-E01D486EECC3}"/>
              </a:ext>
            </a:extLst>
          </p:cNvPr>
          <p:cNvSpPr txBox="1">
            <a:spLocks/>
          </p:cNvSpPr>
          <p:nvPr/>
        </p:nvSpPr>
        <p:spPr>
          <a:xfrm>
            <a:off x="6554791" y="2610163"/>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Computing</a:t>
            </a:r>
          </a:p>
        </p:txBody>
      </p:sp>
      <p:sp>
        <p:nvSpPr>
          <p:cNvPr id="9" name="Title 5">
            <a:extLst>
              <a:ext uri="{FF2B5EF4-FFF2-40B4-BE49-F238E27FC236}">
                <a16:creationId xmlns:a16="http://schemas.microsoft.com/office/drawing/2014/main" id="{B9A1FC9F-D917-4945-92B7-62A688BD3261}"/>
              </a:ext>
            </a:extLst>
          </p:cNvPr>
          <p:cNvSpPr txBox="1">
            <a:spLocks/>
          </p:cNvSpPr>
          <p:nvPr/>
        </p:nvSpPr>
        <p:spPr>
          <a:xfrm>
            <a:off x="9474470" y="2629614"/>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Science</a:t>
            </a:r>
          </a:p>
        </p:txBody>
      </p:sp>
      <p:sp>
        <p:nvSpPr>
          <p:cNvPr id="10" name="Title 5">
            <a:extLst>
              <a:ext uri="{FF2B5EF4-FFF2-40B4-BE49-F238E27FC236}">
                <a16:creationId xmlns:a16="http://schemas.microsoft.com/office/drawing/2014/main" id="{BA3365A9-7A4E-4007-BA3F-8CD228E85726}"/>
              </a:ext>
            </a:extLst>
          </p:cNvPr>
          <p:cNvSpPr txBox="1">
            <a:spLocks/>
          </p:cNvSpPr>
          <p:nvPr/>
        </p:nvSpPr>
        <p:spPr>
          <a:xfrm>
            <a:off x="5103954" y="4641368"/>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Art/DT</a:t>
            </a:r>
          </a:p>
        </p:txBody>
      </p:sp>
      <p:sp>
        <p:nvSpPr>
          <p:cNvPr id="11" name="Title 5">
            <a:extLst>
              <a:ext uri="{FF2B5EF4-FFF2-40B4-BE49-F238E27FC236}">
                <a16:creationId xmlns:a16="http://schemas.microsoft.com/office/drawing/2014/main" id="{6CC4CD42-FDA6-4928-9E2E-F4C7296B804D}"/>
              </a:ext>
            </a:extLst>
          </p:cNvPr>
          <p:cNvSpPr txBox="1">
            <a:spLocks/>
          </p:cNvSpPr>
          <p:nvPr/>
        </p:nvSpPr>
        <p:spPr>
          <a:xfrm>
            <a:off x="881117" y="6318757"/>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RE</a:t>
            </a:r>
          </a:p>
        </p:txBody>
      </p:sp>
      <p:sp>
        <p:nvSpPr>
          <p:cNvPr id="12" name="Title 5">
            <a:extLst>
              <a:ext uri="{FF2B5EF4-FFF2-40B4-BE49-F238E27FC236}">
                <a16:creationId xmlns:a16="http://schemas.microsoft.com/office/drawing/2014/main" id="{F64CF64C-6BE9-4096-9825-CA510F44CEA7}"/>
              </a:ext>
            </a:extLst>
          </p:cNvPr>
          <p:cNvSpPr txBox="1">
            <a:spLocks/>
          </p:cNvSpPr>
          <p:nvPr/>
        </p:nvSpPr>
        <p:spPr>
          <a:xfrm>
            <a:off x="4541806" y="6342292"/>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PSHE</a:t>
            </a:r>
          </a:p>
        </p:txBody>
      </p:sp>
      <p:sp>
        <p:nvSpPr>
          <p:cNvPr id="13" name="Title 5">
            <a:extLst>
              <a:ext uri="{FF2B5EF4-FFF2-40B4-BE49-F238E27FC236}">
                <a16:creationId xmlns:a16="http://schemas.microsoft.com/office/drawing/2014/main" id="{84580A85-6B4E-474A-8466-4B11268D063A}"/>
              </a:ext>
            </a:extLst>
          </p:cNvPr>
          <p:cNvSpPr txBox="1">
            <a:spLocks/>
          </p:cNvSpPr>
          <p:nvPr/>
        </p:nvSpPr>
        <p:spPr>
          <a:xfrm>
            <a:off x="8575798" y="8662921"/>
            <a:ext cx="1924913" cy="3250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Music</a:t>
            </a:r>
          </a:p>
        </p:txBody>
      </p:sp>
      <p:sp>
        <p:nvSpPr>
          <p:cNvPr id="18" name="Title 5">
            <a:extLst>
              <a:ext uri="{FF2B5EF4-FFF2-40B4-BE49-F238E27FC236}">
                <a16:creationId xmlns:a16="http://schemas.microsoft.com/office/drawing/2014/main" id="{D46EE31B-7AFA-4F67-A22A-4531CBDCEFD4}"/>
              </a:ext>
            </a:extLst>
          </p:cNvPr>
          <p:cNvSpPr txBox="1">
            <a:spLocks/>
          </p:cNvSpPr>
          <p:nvPr/>
        </p:nvSpPr>
        <p:spPr>
          <a:xfrm>
            <a:off x="8958809" y="4609101"/>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PE</a:t>
            </a:r>
          </a:p>
        </p:txBody>
      </p:sp>
      <p:sp>
        <p:nvSpPr>
          <p:cNvPr id="29" name="Title 5">
            <a:extLst>
              <a:ext uri="{FF2B5EF4-FFF2-40B4-BE49-F238E27FC236}">
                <a16:creationId xmlns:a16="http://schemas.microsoft.com/office/drawing/2014/main" id="{9FCF6209-8733-4D19-9DB4-99F51A43EE55}"/>
              </a:ext>
            </a:extLst>
          </p:cNvPr>
          <p:cNvSpPr txBox="1">
            <a:spLocks/>
          </p:cNvSpPr>
          <p:nvPr/>
        </p:nvSpPr>
        <p:spPr>
          <a:xfrm>
            <a:off x="1178232" y="4616306"/>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Humanities</a:t>
            </a:r>
          </a:p>
        </p:txBody>
      </p:sp>
      <p:pic>
        <p:nvPicPr>
          <p:cNvPr id="3074" name="Picture 2" descr="Primary and Secondary PSHE lessons fulfilling RSE | Jigsaw PSHE Ltd">
            <a:extLst>
              <a:ext uri="{FF2B5EF4-FFF2-40B4-BE49-F238E27FC236}">
                <a16:creationId xmlns:a16="http://schemas.microsoft.com/office/drawing/2014/main" id="{C8039547-9832-4586-B8E3-3FC10FE79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195" y="5169352"/>
            <a:ext cx="1816850" cy="11679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The emperor's egg by Jenkins, Martin (9781406366990) | BrownsBfS">
            <a:extLst>
              <a:ext uri="{FF2B5EF4-FFF2-40B4-BE49-F238E27FC236}">
                <a16:creationId xmlns:a16="http://schemas.microsoft.com/office/drawing/2014/main" id="{EF2539FC-2C8B-45F4-836A-B1843D47D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57" y="898728"/>
            <a:ext cx="1514311" cy="17389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iteracy Shed Plus - Literacy Shed Plus - Teaching Resources Made Easy">
            <a:extLst>
              <a:ext uri="{FF2B5EF4-FFF2-40B4-BE49-F238E27FC236}">
                <a16:creationId xmlns:a16="http://schemas.microsoft.com/office/drawing/2014/main" id="{0F0828C9-3709-4807-BAB0-7DC3CEF11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856" y="898728"/>
            <a:ext cx="1759292" cy="17592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hsEveryoneCan">
            <a:extLst>
              <a:ext uri="{FF2B5EF4-FFF2-40B4-BE49-F238E27FC236}">
                <a16:creationId xmlns:a16="http://schemas.microsoft.com/office/drawing/2014/main" id="{52A50F05-38E0-437B-8F01-58EA1EE97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4607" y="856816"/>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re comes the sun (flower!) – what do plants need to grow and be healthy?">
            <a:extLst>
              <a:ext uri="{FF2B5EF4-FFF2-40B4-BE49-F238E27FC236}">
                <a16:creationId xmlns:a16="http://schemas.microsoft.com/office/drawing/2014/main" id="{3CC70937-4566-43F0-9ED3-E1A6E31100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7427" y="1131962"/>
            <a:ext cx="2427350" cy="13298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descr="The Great Fire of London | TheSchoolRun">
            <a:extLst>
              <a:ext uri="{FF2B5EF4-FFF2-40B4-BE49-F238E27FC236}">
                <a16:creationId xmlns:a16="http://schemas.microsoft.com/office/drawing/2014/main" id="{E54E9C97-8489-4D1C-A6A5-73C0714FFF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3468" y="3159511"/>
            <a:ext cx="1255725" cy="15340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ehicles Year 2 — White Laith Primary School">
            <a:extLst>
              <a:ext uri="{FF2B5EF4-FFF2-40B4-BE49-F238E27FC236}">
                <a16:creationId xmlns:a16="http://schemas.microsoft.com/office/drawing/2014/main" id="{6BB297E6-4C9C-4078-BB24-CE62388023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9311" y="3093093"/>
            <a:ext cx="2055996" cy="15340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6" descr="Year 2 Dance lessons – PE &amp; Sport">
            <a:extLst>
              <a:ext uri="{FF2B5EF4-FFF2-40B4-BE49-F238E27FC236}">
                <a16:creationId xmlns:a16="http://schemas.microsoft.com/office/drawing/2014/main" id="{13CAA2B0-8008-452B-B60D-CC85C704F1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71624" y="3293015"/>
            <a:ext cx="1699355" cy="12679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8" descr="Outdoor PE Year 2 | Delph Side Community Primary School">
            <a:extLst>
              <a:ext uri="{FF2B5EF4-FFF2-40B4-BE49-F238E27FC236}">
                <a16:creationId xmlns:a16="http://schemas.microsoft.com/office/drawing/2014/main" id="{A3EB4A60-353F-4642-9E4C-2E2CAC8B40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8076" y="3276157"/>
            <a:ext cx="1717933" cy="1281842"/>
          </a:xfrm>
          <a:prstGeom prst="rect">
            <a:avLst/>
          </a:prstGeom>
          <a:noFill/>
          <a:extLst>
            <a:ext uri="{909E8E84-426E-40DD-AFC4-6F175D3DCCD1}">
              <a14:hiddenFill xmlns:a14="http://schemas.microsoft.com/office/drawing/2010/main">
                <a:solidFill>
                  <a:srgbClr val="FFFFFF"/>
                </a:solidFill>
              </a14:hiddenFill>
            </a:ext>
          </a:extLst>
        </p:spPr>
      </p:pic>
      <p:sp>
        <p:nvSpPr>
          <p:cNvPr id="38" name="Title 5">
            <a:extLst>
              <a:ext uri="{FF2B5EF4-FFF2-40B4-BE49-F238E27FC236}">
                <a16:creationId xmlns:a16="http://schemas.microsoft.com/office/drawing/2014/main" id="{C7E70BB7-54E7-4D4A-9CDA-87B4A15320B7}"/>
              </a:ext>
            </a:extLst>
          </p:cNvPr>
          <p:cNvSpPr txBox="1">
            <a:spLocks/>
          </p:cNvSpPr>
          <p:nvPr/>
        </p:nvSpPr>
        <p:spPr>
          <a:xfrm>
            <a:off x="8485254" y="6337327"/>
            <a:ext cx="2825629" cy="4993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latin typeface="Century Gothic" panose="020B0502020202020204" pitchFamily="34" charset="0"/>
              </a:rPr>
              <a:t>Music</a:t>
            </a:r>
          </a:p>
        </p:txBody>
      </p:sp>
      <p:pic>
        <p:nvPicPr>
          <p:cNvPr id="39" name="Picture 38" descr="How to Teach Music in a Primary School: Music Masterclass - J and C Academy  - YouTube">
            <a:extLst>
              <a:ext uri="{FF2B5EF4-FFF2-40B4-BE49-F238E27FC236}">
                <a16:creationId xmlns:a16="http://schemas.microsoft.com/office/drawing/2014/main" id="{04615716-0F40-4B9F-ABBA-B869B07443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71314" y="5242802"/>
            <a:ext cx="1992894" cy="111602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instanley Community Primary School - RE">
            <a:extLst>
              <a:ext uri="{FF2B5EF4-FFF2-40B4-BE49-F238E27FC236}">
                <a16:creationId xmlns:a16="http://schemas.microsoft.com/office/drawing/2014/main" id="{DDA5D978-6FD3-4AD9-B08A-407AD9727E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7437" y="5115645"/>
            <a:ext cx="1668466" cy="130061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a:extLst>
              <a:ext uri="{FF2B5EF4-FFF2-40B4-BE49-F238E27FC236}">
                <a16:creationId xmlns:a16="http://schemas.microsoft.com/office/drawing/2014/main" id="{2EC372B3-3459-427D-8904-78B78A988CD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90172" y="2115789"/>
            <a:ext cx="3086965" cy="499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58281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713219" y="110833"/>
            <a:ext cx="11087595" cy="942411"/>
          </a:xfrm>
        </p:spPr>
        <p:txBody>
          <a:bodyPr>
            <a:noAutofit/>
          </a:bodyPr>
          <a:lstStyle/>
          <a:p>
            <a:r>
              <a:rPr lang="en-GB" sz="5400" b="1" u="sng" dirty="0">
                <a:latin typeface="Century Gothic" panose="020B0502020202020204" pitchFamily="34" charset="0"/>
              </a:rPr>
              <a:t>Curriculum overview for Year 2</a:t>
            </a:r>
          </a:p>
        </p:txBody>
      </p:sp>
      <p:pic>
        <p:nvPicPr>
          <p:cNvPr id="2" name="Picture 1">
            <a:extLst>
              <a:ext uri="{FF2B5EF4-FFF2-40B4-BE49-F238E27FC236}">
                <a16:creationId xmlns:a16="http://schemas.microsoft.com/office/drawing/2014/main" id="{93920DD6-E34D-4607-B973-DD9711DB6CA6}"/>
              </a:ext>
            </a:extLst>
          </p:cNvPr>
          <p:cNvPicPr>
            <a:picLocks noChangeAspect="1"/>
          </p:cNvPicPr>
          <p:nvPr/>
        </p:nvPicPr>
        <p:blipFill>
          <a:blip r:embed="rId2"/>
          <a:stretch>
            <a:fillRect/>
          </a:stretch>
        </p:blipFill>
        <p:spPr>
          <a:xfrm>
            <a:off x="1615790" y="1053244"/>
            <a:ext cx="9282452" cy="5770478"/>
          </a:xfrm>
          <a:prstGeom prst="rect">
            <a:avLst/>
          </a:prstGeom>
        </p:spPr>
      </p:pic>
    </p:spTree>
    <p:extLst>
      <p:ext uri="{BB962C8B-B14F-4D97-AF65-F5344CB8AC3E}">
        <p14:creationId xmlns:p14="http://schemas.microsoft.com/office/powerpoint/2010/main" val="410386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552202" y="-179880"/>
            <a:ext cx="11087595" cy="942411"/>
          </a:xfrm>
        </p:spPr>
        <p:txBody>
          <a:bodyPr>
            <a:noAutofit/>
          </a:bodyPr>
          <a:lstStyle/>
          <a:p>
            <a:r>
              <a:rPr lang="en-GB" sz="4800" b="1" u="sng" dirty="0">
                <a:latin typeface="Century Gothic" panose="020B0502020202020204" pitchFamily="34" charset="0"/>
              </a:rPr>
              <a:t>English overview </a:t>
            </a:r>
          </a:p>
        </p:txBody>
      </p:sp>
      <p:sp>
        <p:nvSpPr>
          <p:cNvPr id="2" name="TextBox 1">
            <a:extLst>
              <a:ext uri="{FF2B5EF4-FFF2-40B4-BE49-F238E27FC236}">
                <a16:creationId xmlns:a16="http://schemas.microsoft.com/office/drawing/2014/main" id="{7F4A92E4-68AB-4680-841B-0DEBF571B74C}"/>
              </a:ext>
            </a:extLst>
          </p:cNvPr>
          <p:cNvSpPr txBox="1"/>
          <p:nvPr/>
        </p:nvSpPr>
        <p:spPr>
          <a:xfrm>
            <a:off x="1374557" y="3429000"/>
            <a:ext cx="1567426" cy="461665"/>
          </a:xfrm>
          <a:prstGeom prst="rect">
            <a:avLst/>
          </a:prstGeom>
          <a:noFill/>
        </p:spPr>
        <p:txBody>
          <a:bodyPr wrap="square" rtlCol="0">
            <a:spAutoFit/>
          </a:bodyPr>
          <a:lstStyle/>
          <a:p>
            <a:r>
              <a:rPr lang="en-GB" sz="2400" b="1" dirty="0">
                <a:latin typeface="Century Gothic" panose="020B0502020202020204" pitchFamily="34" charset="0"/>
              </a:rPr>
              <a:t>Autumn</a:t>
            </a:r>
          </a:p>
        </p:txBody>
      </p:sp>
      <p:sp>
        <p:nvSpPr>
          <p:cNvPr id="11" name="TextBox 10">
            <a:extLst>
              <a:ext uri="{FF2B5EF4-FFF2-40B4-BE49-F238E27FC236}">
                <a16:creationId xmlns:a16="http://schemas.microsoft.com/office/drawing/2014/main" id="{AD6CF116-203A-4461-A059-57289B1CDEB5}"/>
              </a:ext>
            </a:extLst>
          </p:cNvPr>
          <p:cNvSpPr txBox="1"/>
          <p:nvPr/>
        </p:nvSpPr>
        <p:spPr>
          <a:xfrm>
            <a:off x="8965356" y="3357407"/>
            <a:ext cx="1567426" cy="461665"/>
          </a:xfrm>
          <a:prstGeom prst="rect">
            <a:avLst/>
          </a:prstGeom>
          <a:noFill/>
        </p:spPr>
        <p:txBody>
          <a:bodyPr wrap="square" rtlCol="0">
            <a:spAutoFit/>
          </a:bodyPr>
          <a:lstStyle/>
          <a:p>
            <a:r>
              <a:rPr lang="en-GB" sz="2400" b="1" dirty="0">
                <a:latin typeface="Century Gothic" panose="020B0502020202020204" pitchFamily="34" charset="0"/>
              </a:rPr>
              <a:t>Spring</a:t>
            </a:r>
          </a:p>
        </p:txBody>
      </p:sp>
      <p:sp>
        <p:nvSpPr>
          <p:cNvPr id="12" name="TextBox 11">
            <a:extLst>
              <a:ext uri="{FF2B5EF4-FFF2-40B4-BE49-F238E27FC236}">
                <a16:creationId xmlns:a16="http://schemas.microsoft.com/office/drawing/2014/main" id="{3051234F-E401-425B-B8F4-4AE7F9C6192A}"/>
              </a:ext>
            </a:extLst>
          </p:cNvPr>
          <p:cNvSpPr txBox="1"/>
          <p:nvPr/>
        </p:nvSpPr>
        <p:spPr>
          <a:xfrm>
            <a:off x="5393676" y="6396335"/>
            <a:ext cx="1567426" cy="461665"/>
          </a:xfrm>
          <a:prstGeom prst="rect">
            <a:avLst/>
          </a:prstGeom>
          <a:noFill/>
        </p:spPr>
        <p:txBody>
          <a:bodyPr wrap="square" rtlCol="0">
            <a:spAutoFit/>
          </a:bodyPr>
          <a:lstStyle/>
          <a:p>
            <a:r>
              <a:rPr lang="en-GB" sz="2400" b="1" dirty="0">
                <a:latin typeface="Century Gothic" panose="020B0502020202020204" pitchFamily="34" charset="0"/>
              </a:rPr>
              <a:t>Summer</a:t>
            </a:r>
          </a:p>
        </p:txBody>
      </p:sp>
      <p:pic>
        <p:nvPicPr>
          <p:cNvPr id="1028" name="Picture 4" descr="9780947212964: Magic Bean - Classic Text Styles: Cinderella / Alex and the Glass  Slipper: Big Book (Literacy Edition: Magic Bean) - AbeBooks: 0947212965">
            <a:extLst>
              <a:ext uri="{FF2B5EF4-FFF2-40B4-BE49-F238E27FC236}">
                <a16:creationId xmlns:a16="http://schemas.microsoft.com/office/drawing/2014/main" id="{304DE9EE-7E8B-4FF4-91BB-5D0B9DD7D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71" y="1285875"/>
            <a:ext cx="314241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Princess and the White Bear King (book and cd): Amazon.co.uk: Batt,  Tanya Robyn, Ceccoli, Nicoletta: 9781846860942: Books">
            <a:extLst>
              <a:ext uri="{FF2B5EF4-FFF2-40B4-BE49-F238E27FC236}">
                <a16:creationId xmlns:a16="http://schemas.microsoft.com/office/drawing/2014/main" id="{233B3A08-264B-4B72-B81F-F8AF586DB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52"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emperor's egg by Jenkins, Martin (9781406366990) | BrownsBfS">
            <a:extLst>
              <a:ext uri="{FF2B5EF4-FFF2-40B4-BE49-F238E27FC236}">
                <a16:creationId xmlns:a16="http://schemas.microsoft.com/office/drawing/2014/main" id="{99CF1016-68A6-4689-9516-0524A0A4F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056" y="1216313"/>
            <a:ext cx="1864535" cy="21410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Secret Sky Garden | Centre for Literacy in Primary Education">
            <a:extLst>
              <a:ext uri="{FF2B5EF4-FFF2-40B4-BE49-F238E27FC236}">
                <a16:creationId xmlns:a16="http://schemas.microsoft.com/office/drawing/2014/main" id="{329C264D-7C32-431F-BFF7-FE9AD713A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356" y="1216314"/>
            <a:ext cx="2439458" cy="21410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n on the Moon: a day in the life of Bob (Bartram, Simon Series):  Amazon.co.uk: Bartram, Simon, Bartram, Simon: 9781840114911: Books">
            <a:extLst>
              <a:ext uri="{FF2B5EF4-FFF2-40B4-BE49-F238E27FC236}">
                <a16:creationId xmlns:a16="http://schemas.microsoft.com/office/drawing/2014/main" id="{1E9FBF67-1E01-40FB-B821-92FE371922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375" y="3819072"/>
            <a:ext cx="1890063" cy="25007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egu: Amazon.co.uk: Deacon, Alexis: 9780099417446: Books">
            <a:extLst>
              <a:ext uri="{FF2B5EF4-FFF2-40B4-BE49-F238E27FC236}">
                <a16:creationId xmlns:a16="http://schemas.microsoft.com/office/drawing/2014/main" id="{F14DD10C-34FB-41FA-845C-E752380C64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3739" y="3831902"/>
            <a:ext cx="2754725" cy="247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6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288824" y="0"/>
            <a:ext cx="12191434" cy="942411"/>
          </a:xfrm>
        </p:spPr>
        <p:txBody>
          <a:bodyPr>
            <a:noAutofit/>
          </a:bodyPr>
          <a:lstStyle/>
          <a:p>
            <a:r>
              <a:rPr lang="en-GB" sz="5000" b="1" u="sng" dirty="0">
                <a:latin typeface="Century Gothic" panose="020B0502020202020204" pitchFamily="34" charset="0"/>
              </a:rPr>
              <a:t>Year 2</a:t>
            </a:r>
          </a:p>
        </p:txBody>
      </p:sp>
      <p:sp>
        <p:nvSpPr>
          <p:cNvPr id="2" name="Rectangle 1">
            <a:extLst>
              <a:ext uri="{FF2B5EF4-FFF2-40B4-BE49-F238E27FC236}">
                <a16:creationId xmlns:a16="http://schemas.microsoft.com/office/drawing/2014/main" id="{53EE9724-466E-4AC0-AA03-A45A6FF028AB}"/>
              </a:ext>
            </a:extLst>
          </p:cNvPr>
          <p:cNvSpPr/>
          <p:nvPr/>
        </p:nvSpPr>
        <p:spPr>
          <a:xfrm>
            <a:off x="854765" y="1195471"/>
            <a:ext cx="10482470" cy="4454104"/>
          </a:xfrm>
          <a:prstGeom prst="rect">
            <a:avLst/>
          </a:prstGeom>
        </p:spPr>
        <p:txBody>
          <a:bodyPr wrap="square">
            <a:spAutoFit/>
          </a:bodyPr>
          <a:lstStyle/>
          <a:p>
            <a:pPr marL="342900" lvl="0" indent="-342900" fontAlgn="base">
              <a:lnSpc>
                <a:spcPct val="150000"/>
              </a:lnSpc>
              <a:spcAft>
                <a:spcPct val="0"/>
              </a:spcAft>
              <a:buFontTx/>
              <a:buChar char="•"/>
            </a:pPr>
            <a:r>
              <a:rPr lang="en-GB" altLang="en-US" sz="2400" kern="0" dirty="0">
                <a:solidFill>
                  <a:srgbClr val="000000"/>
                </a:solidFill>
                <a:latin typeface="Century Gothic" panose="020B0502020202020204" pitchFamily="34" charset="0"/>
                <a:cs typeface="Arial"/>
              </a:rPr>
              <a:t>We have high expectations and high aspirations for all children.</a:t>
            </a:r>
          </a:p>
          <a:p>
            <a:pPr marL="342900" lvl="0" indent="-342900" fontAlgn="base">
              <a:lnSpc>
                <a:spcPct val="150000"/>
              </a:lnSpc>
              <a:spcAft>
                <a:spcPct val="0"/>
              </a:spcAft>
              <a:buFontTx/>
              <a:buChar char="•"/>
            </a:pPr>
            <a:r>
              <a:rPr lang="en-GB" altLang="en-US" sz="2400" kern="0" dirty="0">
                <a:solidFill>
                  <a:srgbClr val="000000"/>
                </a:solidFill>
                <a:latin typeface="Century Gothic" panose="020B0502020202020204" pitchFamily="34" charset="0"/>
                <a:cs typeface="Arial"/>
              </a:rPr>
              <a:t>We believe that our children can all be successful through hard work, determination and a positive attitude.</a:t>
            </a:r>
          </a:p>
          <a:p>
            <a:pPr marL="342900" lvl="0" indent="-342900" fontAlgn="base">
              <a:lnSpc>
                <a:spcPct val="150000"/>
              </a:lnSpc>
              <a:spcAft>
                <a:spcPct val="0"/>
              </a:spcAft>
              <a:buFontTx/>
              <a:buChar char="•"/>
            </a:pPr>
            <a:r>
              <a:rPr lang="en-GB" altLang="en-US" sz="2400" kern="0" dirty="0">
                <a:solidFill>
                  <a:srgbClr val="000000"/>
                </a:solidFill>
                <a:latin typeface="Century Gothic" panose="020B0502020202020204" pitchFamily="34" charset="0"/>
                <a:cs typeface="Arial"/>
              </a:rPr>
              <a:t>We work tirelessly to ensure our children are given knowledge and skills so they are able to reach their full potential.</a:t>
            </a:r>
          </a:p>
          <a:p>
            <a:pPr marL="342900" lvl="0" indent="-342900" fontAlgn="base">
              <a:lnSpc>
                <a:spcPct val="150000"/>
              </a:lnSpc>
              <a:spcAft>
                <a:spcPct val="0"/>
              </a:spcAft>
              <a:buFontTx/>
              <a:buChar char="•"/>
            </a:pPr>
            <a:r>
              <a:rPr lang="en-GB" altLang="en-US" sz="2400" kern="0" dirty="0">
                <a:solidFill>
                  <a:srgbClr val="000000"/>
                </a:solidFill>
                <a:latin typeface="Century Gothic" panose="020B0502020202020204" pitchFamily="34" charset="0"/>
                <a:cs typeface="Arial"/>
              </a:rPr>
              <a:t>We aim to keep the children focused, whilst still enjoying school.</a:t>
            </a:r>
          </a:p>
          <a:p>
            <a:pPr marL="342900" indent="-342900" fontAlgn="base">
              <a:lnSpc>
                <a:spcPct val="150000"/>
              </a:lnSpc>
              <a:spcAft>
                <a:spcPct val="0"/>
              </a:spcAft>
              <a:buFontTx/>
              <a:buChar char="•"/>
            </a:pPr>
            <a:r>
              <a:rPr lang="en-GB" altLang="en-US" sz="2400" kern="0" dirty="0">
                <a:solidFill>
                  <a:srgbClr val="000000"/>
                </a:solidFill>
                <a:latin typeface="Century Gothic" panose="020B0502020202020204" pitchFamily="34" charset="0"/>
                <a:cs typeface="Arial"/>
              </a:rPr>
              <a:t>We ensure our children experience their learning in a variety of styles.</a:t>
            </a:r>
          </a:p>
        </p:txBody>
      </p:sp>
    </p:spTree>
    <p:extLst>
      <p:ext uri="{BB962C8B-B14F-4D97-AF65-F5344CB8AC3E}">
        <p14:creationId xmlns:p14="http://schemas.microsoft.com/office/powerpoint/2010/main" val="321250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288824" y="0"/>
            <a:ext cx="12191434" cy="942411"/>
          </a:xfrm>
        </p:spPr>
        <p:txBody>
          <a:bodyPr>
            <a:noAutofit/>
          </a:bodyPr>
          <a:lstStyle/>
          <a:p>
            <a:r>
              <a:rPr lang="en-GB" sz="5000" b="1" u="sng" dirty="0">
                <a:latin typeface="Century Gothic" panose="020B0502020202020204" pitchFamily="34" charset="0"/>
              </a:rPr>
              <a:t>Year 2</a:t>
            </a:r>
          </a:p>
        </p:txBody>
      </p:sp>
      <p:sp>
        <p:nvSpPr>
          <p:cNvPr id="2" name="Rectangle 1">
            <a:extLst>
              <a:ext uri="{FF2B5EF4-FFF2-40B4-BE49-F238E27FC236}">
                <a16:creationId xmlns:a16="http://schemas.microsoft.com/office/drawing/2014/main" id="{53EE9724-466E-4AC0-AA03-A45A6FF028AB}"/>
              </a:ext>
            </a:extLst>
          </p:cNvPr>
          <p:cNvSpPr/>
          <p:nvPr/>
        </p:nvSpPr>
        <p:spPr>
          <a:xfrm>
            <a:off x="854765" y="1195471"/>
            <a:ext cx="10482470" cy="5340244"/>
          </a:xfrm>
          <a:prstGeom prst="rect">
            <a:avLst/>
          </a:prstGeom>
        </p:spPr>
        <p:txBody>
          <a:bodyPr wrap="square">
            <a:spAutoFit/>
          </a:bodyPr>
          <a:lstStyle/>
          <a:p>
            <a:pPr marL="342900" lvl="0" indent="-342900" fontAlgn="base">
              <a:lnSpc>
                <a:spcPct val="160000"/>
              </a:lnSpc>
              <a:spcAft>
                <a:spcPct val="0"/>
              </a:spcAft>
              <a:buFontTx/>
              <a:buChar char="•"/>
            </a:pPr>
            <a:r>
              <a:rPr lang="en-US" altLang="en-US" sz="2400" kern="0" dirty="0">
                <a:solidFill>
                  <a:srgbClr val="000000"/>
                </a:solidFill>
                <a:latin typeface="Century Gothic" panose="020B0502020202020204" pitchFamily="34" charset="0"/>
                <a:cs typeface="Arial"/>
              </a:rPr>
              <a:t>SATs are now called National Curriculum Assessments</a:t>
            </a:r>
          </a:p>
          <a:p>
            <a:pPr marL="342900" lvl="0" indent="-342900" fontAlgn="base">
              <a:lnSpc>
                <a:spcPct val="160000"/>
              </a:lnSpc>
              <a:spcAft>
                <a:spcPct val="0"/>
              </a:spcAft>
              <a:buFontTx/>
              <a:buChar char="•"/>
            </a:pPr>
            <a:r>
              <a:rPr lang="en-US" altLang="en-US" sz="2400" kern="0" dirty="0">
                <a:solidFill>
                  <a:srgbClr val="000000"/>
                </a:solidFill>
                <a:latin typeface="Century Gothic" panose="020B0502020202020204" pitchFamily="34" charset="0"/>
                <a:cs typeface="Arial"/>
              </a:rPr>
              <a:t>They are taken at the end of Key Stage 1 (at age 6/7) and at the end of Key Stage 2 (at age 10/11). </a:t>
            </a:r>
          </a:p>
          <a:p>
            <a:pPr marL="342900" lvl="0" indent="-342900" fontAlgn="base">
              <a:lnSpc>
                <a:spcPct val="160000"/>
              </a:lnSpc>
              <a:spcAft>
                <a:spcPct val="0"/>
              </a:spcAft>
              <a:buFontTx/>
              <a:buChar char="•"/>
            </a:pPr>
            <a:r>
              <a:rPr lang="en-US" altLang="en-US" sz="2400" kern="0" dirty="0">
                <a:solidFill>
                  <a:srgbClr val="000000"/>
                </a:solidFill>
                <a:latin typeface="Century Gothic" panose="020B0502020202020204" pitchFamily="34" charset="0"/>
                <a:cs typeface="Arial"/>
              </a:rPr>
              <a:t>Testing for Year Two takes place during the month of May.</a:t>
            </a:r>
          </a:p>
          <a:p>
            <a:pPr marL="342900" lvl="0" indent="-342900" fontAlgn="base">
              <a:lnSpc>
                <a:spcPct val="160000"/>
              </a:lnSpc>
              <a:spcAft>
                <a:spcPct val="0"/>
              </a:spcAft>
              <a:buFontTx/>
              <a:buChar char="•"/>
            </a:pPr>
            <a:r>
              <a:rPr lang="en-GB" altLang="en-US" sz="2400" kern="0" dirty="0">
                <a:solidFill>
                  <a:srgbClr val="000000"/>
                </a:solidFill>
                <a:latin typeface="Century Gothic" panose="020B0502020202020204" pitchFamily="34" charset="0"/>
                <a:cs typeface="Arial"/>
              </a:rPr>
              <a:t>The tests will cover English reading, English grammar, punctuation and spelling, and Mathematics.</a:t>
            </a:r>
          </a:p>
          <a:p>
            <a:pPr marL="342900" lvl="0" indent="-342900" fontAlgn="base">
              <a:lnSpc>
                <a:spcPct val="160000"/>
              </a:lnSpc>
              <a:spcAft>
                <a:spcPct val="0"/>
              </a:spcAft>
              <a:buFontTx/>
              <a:buChar char="•"/>
            </a:pPr>
            <a:endParaRPr lang="en-GB" altLang="en-US" sz="2400" kern="0" dirty="0">
              <a:solidFill>
                <a:srgbClr val="000000"/>
              </a:solidFill>
              <a:latin typeface="Century Gothic" panose="020B0502020202020204" pitchFamily="34" charset="0"/>
              <a:cs typeface="Arial"/>
            </a:endParaRPr>
          </a:p>
          <a:p>
            <a:pPr lvl="0" fontAlgn="base">
              <a:lnSpc>
                <a:spcPct val="160000"/>
              </a:lnSpc>
              <a:spcAft>
                <a:spcPct val="0"/>
              </a:spcAft>
            </a:pPr>
            <a:r>
              <a:rPr lang="en-US" altLang="en-US" sz="2400" kern="0" dirty="0">
                <a:solidFill>
                  <a:srgbClr val="000000"/>
                </a:solidFill>
                <a:latin typeface="Century Gothic" panose="020B0502020202020204" pitchFamily="34" charset="0"/>
                <a:cs typeface="Arial"/>
              </a:rPr>
              <a:t>An information meeting to explore this further will take place later in the year.</a:t>
            </a:r>
          </a:p>
        </p:txBody>
      </p:sp>
    </p:spTree>
    <p:extLst>
      <p:ext uri="{BB962C8B-B14F-4D97-AF65-F5344CB8AC3E}">
        <p14:creationId xmlns:p14="http://schemas.microsoft.com/office/powerpoint/2010/main" val="111662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048087-F259-4C63-99A7-3EC28C0FEBEF}"/>
              </a:ext>
            </a:extLst>
          </p:cNvPr>
          <p:cNvSpPr>
            <a:spLocks noGrp="1"/>
          </p:cNvSpPr>
          <p:nvPr>
            <p:ph type="ctrTitle"/>
          </p:nvPr>
        </p:nvSpPr>
        <p:spPr>
          <a:xfrm>
            <a:off x="-559315" y="-119214"/>
            <a:ext cx="12191434" cy="942411"/>
          </a:xfrm>
        </p:spPr>
        <p:txBody>
          <a:bodyPr>
            <a:noAutofit/>
          </a:bodyPr>
          <a:lstStyle/>
          <a:p>
            <a:r>
              <a:rPr lang="en-GB" sz="5000" b="1" u="sng" dirty="0">
                <a:latin typeface="Century Gothic" panose="020B0502020202020204" pitchFamily="34" charset="0"/>
              </a:rPr>
              <a:t>Phonics</a:t>
            </a:r>
          </a:p>
        </p:txBody>
      </p:sp>
      <p:sp>
        <p:nvSpPr>
          <p:cNvPr id="4" name="Rectangle 3">
            <a:extLst>
              <a:ext uri="{FF2B5EF4-FFF2-40B4-BE49-F238E27FC236}">
                <a16:creationId xmlns:a16="http://schemas.microsoft.com/office/drawing/2014/main" id="{CD6BC5A3-A883-46E5-8442-2B7C1AFD646E}"/>
              </a:ext>
            </a:extLst>
          </p:cNvPr>
          <p:cNvSpPr/>
          <p:nvPr/>
        </p:nvSpPr>
        <p:spPr>
          <a:xfrm>
            <a:off x="290564" y="631560"/>
            <a:ext cx="9409176" cy="3126946"/>
          </a:xfrm>
          <a:prstGeom prst="rect">
            <a:avLst/>
          </a:prstGeom>
        </p:spPr>
        <p:txBody>
          <a:bodyPr wrap="square">
            <a:spAutoFit/>
          </a:bodyPr>
          <a:lstStyle/>
          <a:p>
            <a:pPr>
              <a:lnSpc>
                <a:spcPct val="150000"/>
              </a:lnSpc>
            </a:pPr>
            <a:r>
              <a:rPr lang="en-US" dirty="0">
                <a:latin typeface="Century Gothic" panose="020B0502020202020204" pitchFamily="34" charset="0"/>
                <a:cs typeface="Calibri Light" panose="020F0302020204030204" pitchFamily="34" charset="0"/>
              </a:rPr>
              <a:t>Phonics plays a large part in Year 2 and there is an ongoing phonics focus in all lessons.  Children have daily Bug Club phonics lessons and will practice decoding to read words and sentences as well as segmenting for spelling.</a:t>
            </a:r>
          </a:p>
          <a:p>
            <a:pPr>
              <a:lnSpc>
                <a:spcPct val="150000"/>
              </a:lnSpc>
            </a:pPr>
            <a:endParaRPr lang="en-US" sz="2000" dirty="0">
              <a:latin typeface="Century Gothic" panose="020B0502020202020204" pitchFamily="34" charset="0"/>
              <a:cs typeface="Calibri Light" panose="020F0302020204030204" pitchFamily="34" charset="0"/>
            </a:endParaRPr>
          </a:p>
          <a:p>
            <a:pPr>
              <a:lnSpc>
                <a:spcPct val="150000"/>
              </a:lnSpc>
            </a:pPr>
            <a:endParaRPr lang="en-US" sz="2000" dirty="0">
              <a:latin typeface="Century Gothic" panose="020B0502020202020204" pitchFamily="34" charset="0"/>
              <a:cs typeface="Calibri Light" panose="020F0302020204030204" pitchFamily="34" charset="0"/>
            </a:endParaRPr>
          </a:p>
          <a:p>
            <a:pPr>
              <a:lnSpc>
                <a:spcPct val="150000"/>
              </a:lnSpc>
            </a:pPr>
            <a:endParaRPr lang="en-US" sz="2000" dirty="0">
              <a:latin typeface="Century Gothic" panose="020B0502020202020204" pitchFamily="34" charset="0"/>
              <a:cs typeface="Calibri Light" panose="020F0302020204030204" pitchFamily="34" charset="0"/>
            </a:endParaRPr>
          </a:p>
          <a:p>
            <a:pPr>
              <a:lnSpc>
                <a:spcPct val="150000"/>
              </a:lnSpc>
            </a:pPr>
            <a:endParaRPr lang="en-US" sz="2000" dirty="0">
              <a:latin typeface="Century Gothic" panose="020B0502020202020204" pitchFamily="34" charset="0"/>
              <a:cs typeface="Calibri Light" panose="020F0302020204030204" pitchFamily="34" charset="0"/>
            </a:endParaRPr>
          </a:p>
        </p:txBody>
      </p:sp>
      <p:pic>
        <p:nvPicPr>
          <p:cNvPr id="1026" name="Picture 2" descr="Bug Club Family">
            <a:extLst>
              <a:ext uri="{FF2B5EF4-FFF2-40B4-BE49-F238E27FC236}">
                <a16:creationId xmlns:a16="http://schemas.microsoft.com/office/drawing/2014/main" id="{A3BE8740-97CB-4FD0-85CF-12416438F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850" y="35199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3712E1C-0B1F-461A-8E97-2D85DF5D0F4B}"/>
              </a:ext>
            </a:extLst>
          </p:cNvPr>
          <p:cNvSpPr/>
          <p:nvPr/>
        </p:nvSpPr>
        <p:spPr>
          <a:xfrm>
            <a:off x="165421" y="2195033"/>
            <a:ext cx="7266685" cy="4524315"/>
          </a:xfrm>
          <a:prstGeom prst="rect">
            <a:avLst/>
          </a:prstGeom>
        </p:spPr>
        <p:txBody>
          <a:bodyPr wrap="square">
            <a:spAutoFit/>
          </a:bodyPr>
          <a:lstStyle/>
          <a:p>
            <a:pPr algn="ctr"/>
            <a:r>
              <a:rPr lang="en-US" sz="2400" dirty="0">
                <a:latin typeface="Century Gothic" panose="020B0502020202020204" pitchFamily="34" charset="0"/>
                <a:cs typeface="Calibri Light" panose="020F0302020204030204" pitchFamily="34" charset="0"/>
              </a:rPr>
              <a:t>Parents are expected to log on to Bug Club each night and listen to their child read.</a:t>
            </a:r>
          </a:p>
          <a:p>
            <a:pPr algn="ctr"/>
            <a:endParaRPr lang="en-US" sz="2400" dirty="0">
              <a:latin typeface="Century Gothic" panose="020B0502020202020204" pitchFamily="34" charset="0"/>
              <a:cs typeface="Calibri Light" panose="020F0302020204030204" pitchFamily="34" charset="0"/>
            </a:endParaRPr>
          </a:p>
          <a:p>
            <a:pPr algn="ctr"/>
            <a:r>
              <a:rPr lang="en-US" sz="2400" dirty="0">
                <a:latin typeface="Century Gothic" panose="020B0502020202020204" pitchFamily="34" charset="0"/>
                <a:cs typeface="Calibri Light" panose="020F0302020204030204" pitchFamily="34" charset="0"/>
              </a:rPr>
              <a:t>Then write a comment in their reading record.</a:t>
            </a:r>
          </a:p>
          <a:p>
            <a:pPr algn="ctr"/>
            <a:endParaRPr lang="en-US" sz="2400" dirty="0">
              <a:latin typeface="Century Gothic" panose="020B0502020202020204" pitchFamily="34" charset="0"/>
              <a:cs typeface="Calibri Light" panose="020F0302020204030204" pitchFamily="34" charset="0"/>
            </a:endParaRPr>
          </a:p>
          <a:p>
            <a:pPr algn="ctr"/>
            <a:endParaRPr lang="en-US" sz="2400" dirty="0">
              <a:latin typeface="Century Gothic" panose="020B0502020202020204" pitchFamily="34" charset="0"/>
              <a:cs typeface="Calibri Light" panose="020F0302020204030204" pitchFamily="34" charset="0"/>
            </a:endParaRPr>
          </a:p>
          <a:p>
            <a:pPr algn="ctr"/>
            <a:endParaRPr lang="en-US" sz="2400" dirty="0">
              <a:latin typeface="Century Gothic" panose="020B0502020202020204" pitchFamily="34" charset="0"/>
              <a:cs typeface="Calibri Light" panose="020F0302020204030204" pitchFamily="34" charset="0"/>
            </a:endParaRPr>
          </a:p>
          <a:p>
            <a:pPr algn="ctr"/>
            <a:endParaRPr lang="en-US" sz="2400" dirty="0">
              <a:latin typeface="Century Gothic" panose="020B0502020202020204" pitchFamily="34" charset="0"/>
              <a:cs typeface="Calibri Light" panose="020F0302020204030204" pitchFamily="34" charset="0"/>
            </a:endParaRPr>
          </a:p>
          <a:p>
            <a:pPr algn="ctr"/>
            <a:endParaRPr lang="en-US" sz="2400" dirty="0">
              <a:latin typeface="Century Gothic" panose="020B0502020202020204" pitchFamily="34" charset="0"/>
              <a:cs typeface="Calibri Light" panose="020F0302020204030204" pitchFamily="34" charset="0"/>
            </a:endParaRPr>
          </a:p>
          <a:p>
            <a:pPr algn="ctr"/>
            <a:r>
              <a:rPr lang="en-US" sz="2400" dirty="0">
                <a:latin typeface="Century Gothic" panose="020B0502020202020204" pitchFamily="34" charset="0"/>
                <a:cs typeface="Calibri Light" panose="020F0302020204030204" pitchFamily="34" charset="0"/>
              </a:rPr>
              <a:t>Reading records are checked daily by staff and if homework is not completed then it will be followed up by the class teacher.</a:t>
            </a:r>
          </a:p>
        </p:txBody>
      </p:sp>
      <p:pic>
        <p:nvPicPr>
          <p:cNvPr id="7" name="Picture 6">
            <a:extLst>
              <a:ext uri="{FF2B5EF4-FFF2-40B4-BE49-F238E27FC236}">
                <a16:creationId xmlns:a16="http://schemas.microsoft.com/office/drawing/2014/main" id="{B7AA46E2-DDED-4D5A-8115-319AF97A14D3}"/>
              </a:ext>
            </a:extLst>
          </p:cNvPr>
          <p:cNvPicPr>
            <a:picLocks noChangeAspect="1"/>
          </p:cNvPicPr>
          <p:nvPr/>
        </p:nvPicPr>
        <p:blipFill>
          <a:blip r:embed="rId3"/>
          <a:stretch>
            <a:fillRect/>
          </a:stretch>
        </p:blipFill>
        <p:spPr>
          <a:xfrm>
            <a:off x="568677" y="3815056"/>
            <a:ext cx="6063064" cy="1698188"/>
          </a:xfrm>
          <a:prstGeom prst="rect">
            <a:avLst/>
          </a:prstGeom>
        </p:spPr>
      </p:pic>
      <p:sp>
        <p:nvSpPr>
          <p:cNvPr id="2" name="Rectangle 1">
            <a:extLst>
              <a:ext uri="{FF2B5EF4-FFF2-40B4-BE49-F238E27FC236}">
                <a16:creationId xmlns:a16="http://schemas.microsoft.com/office/drawing/2014/main" id="{C0364C18-8959-4F95-815B-F18BF7C7F8AB}"/>
              </a:ext>
            </a:extLst>
          </p:cNvPr>
          <p:cNvSpPr/>
          <p:nvPr/>
        </p:nvSpPr>
        <p:spPr>
          <a:xfrm>
            <a:off x="7835362" y="3658886"/>
            <a:ext cx="4309203" cy="1700787"/>
          </a:xfrm>
          <a:prstGeom prst="rect">
            <a:avLst/>
          </a:prstGeom>
        </p:spPr>
        <p:txBody>
          <a:bodyPr wrap="square">
            <a:spAutoFit/>
          </a:bodyPr>
          <a:lstStyle/>
          <a:p>
            <a:pPr lvl="0">
              <a:lnSpc>
                <a:spcPct val="150000"/>
              </a:lnSpc>
            </a:pPr>
            <a:r>
              <a:rPr lang="en-GB" b="1" dirty="0">
                <a:solidFill>
                  <a:srgbClr val="FF0000"/>
                </a:solidFill>
                <a:latin typeface="Century Gothic"/>
                <a:ea typeface="Century Gothic"/>
                <a:cs typeface="Century Gothic"/>
                <a:sym typeface="Century Gothic"/>
              </a:rPr>
              <a:t>There will be a workshop on Monday 12</a:t>
            </a:r>
            <a:r>
              <a:rPr lang="en-GB" b="1" baseline="30000" dirty="0">
                <a:solidFill>
                  <a:srgbClr val="FF0000"/>
                </a:solidFill>
                <a:latin typeface="Century Gothic"/>
                <a:ea typeface="Century Gothic"/>
                <a:cs typeface="Century Gothic"/>
                <a:sym typeface="Century Gothic"/>
              </a:rPr>
              <a:t>th</a:t>
            </a:r>
            <a:r>
              <a:rPr lang="en-GB" b="1" dirty="0">
                <a:solidFill>
                  <a:srgbClr val="FF0000"/>
                </a:solidFill>
                <a:latin typeface="Century Gothic"/>
                <a:ea typeface="Century Gothic"/>
                <a:cs typeface="Century Gothic"/>
                <a:sym typeface="Century Gothic"/>
              </a:rPr>
              <a:t> September at 2pm. We strongly encourage all families to attend so you can support your child.</a:t>
            </a:r>
          </a:p>
        </p:txBody>
      </p:sp>
    </p:spTree>
    <p:extLst>
      <p:ext uri="{BB962C8B-B14F-4D97-AF65-F5344CB8AC3E}">
        <p14:creationId xmlns:p14="http://schemas.microsoft.com/office/powerpoint/2010/main" val="2906036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5067</TotalTime>
  <Words>1519</Words>
  <Application>Microsoft Office PowerPoint</Application>
  <PresentationFormat>Widescreen</PresentationFormat>
  <Paragraphs>165</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Wingdings</vt:lpstr>
      <vt:lpstr>Office Theme</vt:lpstr>
      <vt:lpstr>PowerPoint Presentation</vt:lpstr>
      <vt:lpstr>Who are the adults in year 2?</vt:lpstr>
      <vt:lpstr>Key Stage One Phase Leader</vt:lpstr>
      <vt:lpstr>What will your child be learning this year?</vt:lpstr>
      <vt:lpstr>Curriculum overview for Year 2</vt:lpstr>
      <vt:lpstr>English overview </vt:lpstr>
      <vt:lpstr>Year 2</vt:lpstr>
      <vt:lpstr>Year 2</vt:lpstr>
      <vt:lpstr>Phonics</vt:lpstr>
      <vt:lpstr>Reading</vt:lpstr>
      <vt:lpstr>Maths</vt:lpstr>
      <vt:lpstr>Uniform</vt:lpstr>
      <vt:lpstr>Uniform</vt:lpstr>
      <vt:lpstr>PE </vt:lpstr>
      <vt:lpstr>The school day  Arrival</vt:lpstr>
      <vt:lpstr>Dismissal</vt:lpstr>
      <vt:lpstr>Online Safety</vt:lpstr>
      <vt:lpstr>Safeguarding</vt:lpstr>
      <vt:lpstr>PowerPoint Presentation</vt:lpstr>
      <vt:lpstr>How can parents help?</vt:lpstr>
      <vt:lpstr> Communication </vt:lpstr>
      <vt:lpstr>Contacting your child’s teacher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Barnfield Parent Meeting 2020</dc:title>
  <dc:creator>DQuigley</dc:creator>
  <cp:lastModifiedBy>NLeane</cp:lastModifiedBy>
  <cp:revision>93</cp:revision>
  <dcterms:created xsi:type="dcterms:W3CDTF">2020-09-11T08:49:49Z</dcterms:created>
  <dcterms:modified xsi:type="dcterms:W3CDTF">2022-09-05T20:19:29Z</dcterms:modified>
</cp:coreProperties>
</file>