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81" r:id="rId4"/>
    <p:sldId id="276" r:id="rId5"/>
    <p:sldId id="288" r:id="rId6"/>
    <p:sldId id="292" r:id="rId7"/>
    <p:sldId id="283" r:id="rId8"/>
    <p:sldId id="290" r:id="rId9"/>
    <p:sldId id="293" r:id="rId10"/>
    <p:sldId id="282" r:id="rId11"/>
    <p:sldId id="284" r:id="rId12"/>
    <p:sldId id="285" r:id="rId13"/>
    <p:sldId id="296" r:id="rId14"/>
    <p:sldId id="267" r:id="rId15"/>
    <p:sldId id="294" r:id="rId16"/>
    <p:sldId id="295" r:id="rId17"/>
    <p:sldId id="258" r:id="rId18"/>
    <p:sldId id="274" r:id="rId19"/>
    <p:sldId id="279" r:id="rId20"/>
    <p:sldId id="291" r:id="rId21"/>
    <p:sldId id="262" r:id="rId22"/>
    <p:sldId id="264" r:id="rId23"/>
    <p:sldId id="289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A8E53-5851-4497-B7D9-0583B4D6DDDB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A7B1-8DC7-43DD-AFE0-3B3A07507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7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444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1C43-BAB1-4CA8-A895-80D72DA55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8D317-E6F6-4688-991D-194CA6C44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974B6-99F8-49D3-8D1D-FA545A92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2837B-66DC-4E64-A0BB-0A766498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6A374-6B21-47E7-B972-49EF9C5B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7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FF26F-F560-4FD4-BD0C-E1BA86AB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92AE7-6FD5-4AA5-893D-48D63D7E0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C8459-5D92-4AE6-ACB8-1A3AC153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84AF9-4BE2-4E87-9BE7-DCE7CA2E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99CB5-DE01-45CE-8ACC-39EA68A8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1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A6807-55CC-4368-90F9-BD27CE7D5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07CBC-3BFF-46E3-904F-1CE4CFFE5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E8C93-3E71-4820-9D6E-7ED9B6AE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6746-BF41-4144-9E20-2442BDAF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62F1B-0485-4587-8498-992C9AC8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0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17DC9-0A90-4520-94BC-999AC222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B517-31B3-406D-BCC6-02C8EA529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C6177-BDB3-4EE0-BAE3-B3E36CC5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68862-A5C9-4D4D-82A5-0780538D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52434-2E34-431F-9364-1BBCDE1F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1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040B-B10E-4B74-9722-F3B50E59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B6C7-E952-49A8-BABB-266D6C38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350AD-B4A2-44AA-9C0E-9A0F523A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B8588-6683-4664-8B90-E47410F9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E0294-8F0F-4B43-A4FA-F2D443A2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6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6FE0-A4C0-4C84-B964-9A90009C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F7D4-04CD-4498-82F3-FD381CE2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ABD32-864D-4AB7-AED3-66D5A00EB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6F115-7062-4D5D-8B9A-6A5C3552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1536-0996-4B31-ABD1-D31BE9AA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1DFB6-D193-4243-B7BA-2E8D8778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7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9053-E641-4373-AF9D-176CDB2A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AAC5D-442C-4762-A0DB-C7DEFD46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77ABD-968F-4451-A3F7-E513E8F3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6C900-B2AE-48AF-88C1-A3B9483A9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87E37-E057-4F0F-A2FF-60B2C6A48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8950E-0BD0-48FF-8824-1B925BDA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B7994-74BE-4D92-BC96-DA256F71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52D35-DAF6-4B4C-A88E-E312CD1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4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BEC1-7982-4D82-B321-D2289ED2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2D219-3903-4BA9-B155-4DA623ED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B802B-3D53-4736-BB98-F27C5BF0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28324-D6CD-4C0F-B8AC-B36E6F7F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6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0C5EE9-7A69-44E4-AC93-7D44F239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70611-B5AB-487E-BDC1-33DA38DA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1E423-4BD6-4A0A-B9B0-FA20373B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68D0-362A-468E-B45D-6202FFE1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AE4E-A170-4517-8DD3-085063A1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2AB75-29F0-4DB6-BFE0-D8110D0C2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BF6FA-FDCB-48CD-856B-6F2E2787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F71F3-0E68-4B10-ACE5-FBBBFFAD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2DB70-5BB3-490C-B3FE-BF89A86F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28CC-7DE3-41C1-A249-E55130A0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0C203-8C14-4D21-AD51-FACBE094E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E7CB5-70EF-41A1-8D94-FF13ECB6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660D8-D4F0-4086-A86B-8F0F4E34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DE221-7A0C-4CC1-B375-CB8112EF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012FF-8BF4-44A6-9B20-FC12A29A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6F637-55ED-4C28-912B-B21C01B4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61184-2850-4D7B-860E-6795AEE0C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88B03-44A3-4601-A3F2-45B1589FB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CB1A8-4494-417C-920E-CA6C0DF0AC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A37B-E6FF-47BA-B00E-1F5DEFE34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CDE7-3FF2-4DCD-8FD8-52FF403F4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7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keeping-children-safe/online-safety/" TargetMode="External"/><Relationship Id="rId2" Type="http://schemas.openxmlformats.org/officeDocument/2006/relationships/hyperlink" Target="https://www.thinkuknow.co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arnfieldschool.co.uk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5B382-085A-4A38-BE4C-EB72BDC6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0"/>
            <a:ext cx="11990476" cy="11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6168CC-3A31-414B-AFD3-64B3F0244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52" y="2390904"/>
            <a:ext cx="5477639" cy="2162477"/>
          </a:xfrm>
          <a:prstGeom prst="rect">
            <a:avLst/>
          </a:prstGeo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1BF931C0-3211-4CBC-968D-AD2DFCB1D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6035" y="5668529"/>
            <a:ext cx="9144000" cy="165576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5E5B62-E283-495F-B9CD-81238ADF6C3E}"/>
              </a:ext>
            </a:extLst>
          </p:cNvPr>
          <p:cNvSpPr/>
          <p:nvPr/>
        </p:nvSpPr>
        <p:spPr>
          <a:xfrm>
            <a:off x="2719289" y="1467574"/>
            <a:ext cx="7368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latin typeface="Century Gothic" panose="020B0502020202020204" pitchFamily="34" charset="0"/>
              </a:rPr>
              <a:t>Welcome to Year 6</a:t>
            </a:r>
            <a:endParaRPr lang="en-GB" sz="54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E4AF4-ADBD-40EF-8C44-C5EB9E0615D3}"/>
              </a:ext>
            </a:extLst>
          </p:cNvPr>
          <p:cNvSpPr/>
          <p:nvPr/>
        </p:nvSpPr>
        <p:spPr>
          <a:xfrm>
            <a:off x="2486906" y="4745199"/>
            <a:ext cx="7016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latin typeface="Century Gothic" panose="020B0502020202020204" pitchFamily="34" charset="0"/>
              </a:rPr>
              <a:t>Parent Meeting 2022</a:t>
            </a:r>
            <a:endParaRPr lang="en-GB" sz="5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2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9315" y="-119214"/>
            <a:ext cx="12191434" cy="942411"/>
          </a:xfrm>
        </p:spPr>
        <p:txBody>
          <a:bodyPr>
            <a:noAutofit/>
          </a:bodyPr>
          <a:lstStyle/>
          <a:p>
            <a:r>
              <a:rPr lang="en-GB" sz="5000" b="1" u="sng" dirty="0">
                <a:latin typeface="Century Gothic" panose="020B0502020202020204" pitchFamily="34" charset="0"/>
              </a:rPr>
              <a:t>Reading records</a:t>
            </a:r>
          </a:p>
        </p:txBody>
      </p:sp>
      <p:pic>
        <p:nvPicPr>
          <p:cNvPr id="1026" name="Picture 2" descr="Bug Club Family">
            <a:extLst>
              <a:ext uri="{FF2B5EF4-FFF2-40B4-BE49-F238E27FC236}">
                <a16:creationId xmlns:a16="http://schemas.microsoft.com/office/drawing/2014/main" id="{A3BE8740-97CB-4FD0-85CF-12416438F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759" y="1165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638A3E-9F42-4D49-AF6C-027539AB6335}"/>
              </a:ext>
            </a:extLst>
          </p:cNvPr>
          <p:cNvSpPr/>
          <p:nvPr/>
        </p:nvSpPr>
        <p:spPr>
          <a:xfrm>
            <a:off x="198783" y="999605"/>
            <a:ext cx="96089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cs typeface="Calibri Light" panose="020F0302020204030204" pitchFamily="34" charset="0"/>
              </a:rPr>
              <a:t>Children are expected to log on to Bug Club at least three times a week for a</a:t>
            </a:r>
            <a:r>
              <a:rPr lang="en-GB" sz="2400" dirty="0">
                <a:latin typeface="Century Gothic" panose="020B0502020202020204" pitchFamily="34" charset="0"/>
                <a:cs typeface="Segoe UI" panose="020B0502040204020203" pitchFamily="34" charset="0"/>
              </a:rPr>
              <a:t>t </a:t>
            </a:r>
            <a:r>
              <a:rPr lang="en-GB" sz="2400" b="1" dirty="0">
                <a:latin typeface="Century Gothic" panose="020B0502020202020204" pitchFamily="34" charset="0"/>
                <a:cs typeface="Segoe UI" panose="020B0502040204020203" pitchFamily="34" charset="0"/>
              </a:rPr>
              <a:t>least 15 minutes</a:t>
            </a:r>
            <a:r>
              <a:rPr lang="en-GB" sz="2400" dirty="0">
                <a:latin typeface="Century Gothic" panose="020B0502020202020204" pitchFamily="34" charset="0"/>
                <a:cs typeface="Segoe UI" panose="020B0502040204020203" pitchFamily="34" charset="0"/>
              </a:rPr>
              <a:t>.</a:t>
            </a:r>
          </a:p>
          <a:p>
            <a:pPr algn="ctr"/>
            <a:endParaRPr lang="en-GB" sz="2400" dirty="0"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entury Gothic" panose="020B0502020202020204" pitchFamily="34" charset="0"/>
                <a:cs typeface="Segoe UI" panose="020B0502040204020203" pitchFamily="34" charset="0"/>
              </a:rPr>
              <a:t>Children must complete reading records </a:t>
            </a:r>
            <a:br>
              <a:rPr lang="en-GB" sz="2400" dirty="0"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GB" sz="2400" dirty="0">
                <a:latin typeface="Century Gothic" panose="020B0502020202020204" pitchFamily="34" charset="0"/>
                <a:cs typeface="Segoe UI" panose="020B0502040204020203" pitchFamily="34" charset="0"/>
              </a:rPr>
              <a:t>(</a:t>
            </a:r>
            <a:r>
              <a:rPr lang="en-GB" sz="2400" b="1" i="1" dirty="0">
                <a:latin typeface="Century Gothic" panose="020B0502020202020204" pitchFamily="34" charset="0"/>
                <a:cs typeface="Segoe UI" panose="020B0502040204020203" pitchFamily="34" charset="0"/>
              </a:rPr>
              <a:t>date, book, page numbers read, comment/signature</a:t>
            </a:r>
            <a:r>
              <a:rPr lang="en-GB" sz="2400" dirty="0">
                <a:latin typeface="Century Gothic" panose="020B0502020202020204" pitchFamily="34" charset="0"/>
                <a:cs typeface="Segoe UI" panose="020B0502040204020203" pitchFamily="34" charset="0"/>
              </a:rPr>
              <a:t>)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entury Gothic" panose="020B0502020202020204" pitchFamily="34" charset="0"/>
                <a:cs typeface="Segoe UI" panose="020B0502040204020203" pitchFamily="34" charset="0"/>
              </a:rPr>
              <a:t>Try to listen to your child read at least once a week – practise reading aloud and</a:t>
            </a:r>
            <a:r>
              <a:rPr lang="en-US" sz="2400" dirty="0">
                <a:latin typeface="Century Gothic" panose="020B0502020202020204" pitchFamily="34" charset="0"/>
                <a:cs typeface="Calibri Light" panose="020F0302020204030204" pitchFamily="34" charset="0"/>
              </a:rPr>
              <a:t> write a comment in their reading record.</a:t>
            </a:r>
          </a:p>
          <a:p>
            <a:pPr algn="ctr"/>
            <a:endParaRPr lang="en-US" sz="24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  <a:cs typeface="Calibri Light" panose="020F0302020204030204" pitchFamily="34" charset="0"/>
              </a:rPr>
              <a:t>Reading records are checked by staff and if homework is not completed then it will be followed up by the class teacher.</a:t>
            </a:r>
          </a:p>
        </p:txBody>
      </p:sp>
    </p:spTree>
    <p:extLst>
      <p:ext uri="{BB962C8B-B14F-4D97-AF65-F5344CB8AC3E}">
        <p14:creationId xmlns:p14="http://schemas.microsoft.com/office/powerpoint/2010/main" val="290603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77158" y="-119214"/>
            <a:ext cx="12191434" cy="942411"/>
          </a:xfrm>
        </p:spPr>
        <p:txBody>
          <a:bodyPr>
            <a:noAutofit/>
          </a:bodyPr>
          <a:lstStyle/>
          <a:p>
            <a:r>
              <a:rPr lang="en-GB" sz="5000" b="1" u="sng" dirty="0">
                <a:latin typeface="Century Gothic" panose="020B0502020202020204" pitchFamily="34" charset="0"/>
              </a:rPr>
              <a:t>Reading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6BC5A3-A883-46E5-8442-2B7C1AFD646E}"/>
              </a:ext>
            </a:extLst>
          </p:cNvPr>
          <p:cNvSpPr/>
          <p:nvPr/>
        </p:nvSpPr>
        <p:spPr>
          <a:xfrm>
            <a:off x="200917" y="783962"/>
            <a:ext cx="9942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Reading is the gateway to all areas of school and remains a top priority in Year 6.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92ABE2-EC58-4A1F-9E84-B9BFE0003659}"/>
              </a:ext>
            </a:extLst>
          </p:cNvPr>
          <p:cNvSpPr/>
          <p:nvPr/>
        </p:nvSpPr>
        <p:spPr>
          <a:xfrm>
            <a:off x="200917" y="1614959"/>
            <a:ext cx="9892119" cy="502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We are committed to developing a love of reading for children and have story time each day with books we love.</a:t>
            </a:r>
          </a:p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In Year 6</a:t>
            </a:r>
            <a:r>
              <a:rPr lang="en-GB" dirty="0">
                <a:latin typeface="Century Gothic" panose="020B0502020202020204" pitchFamily="34" charset="0"/>
              </a:rPr>
              <a:t> children will be taught to increase their familiarity with a wide range of books, including myths, legends and traditional stories, modern fiction, fiction from our literary heritage, and books from other cultures and traditions</a:t>
            </a:r>
            <a:endParaRPr lang="en-US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Inference: </a:t>
            </a:r>
            <a:r>
              <a:rPr lang="en-US" dirty="0">
                <a:latin typeface="Century Gothic" panose="020B0502020202020204" pitchFamily="34" charset="0"/>
              </a:rPr>
              <a:t>This is an interpretation that goes beyond the literal information given.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Deduction: </a:t>
            </a:r>
            <a:r>
              <a:rPr lang="en-US" dirty="0">
                <a:latin typeface="Century Gothic" panose="020B0502020202020204" pitchFamily="34" charset="0"/>
              </a:rPr>
              <a:t>this is an understanding based on the evidence given in a text.</a:t>
            </a:r>
          </a:p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It is important that your child understands what they are reading and can begin to use the text to evidence this understanding.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stack of books clipart - Bing Images | We Heart It | Book clip art, Clip art,  Stack of books">
            <a:extLst>
              <a:ext uri="{FF2B5EF4-FFF2-40B4-BE49-F238E27FC236}">
                <a16:creationId xmlns:a16="http://schemas.microsoft.com/office/drawing/2014/main" id="{971F446F-B051-45BC-8250-1B0EE426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910" y="113252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fer Stock Illustrations – 54 Infer Stock Illustrations, Vectors &amp; Clipart  - Dreamstime">
            <a:extLst>
              <a:ext uri="{FF2B5EF4-FFF2-40B4-BE49-F238E27FC236}">
                <a16:creationId xmlns:a16="http://schemas.microsoft.com/office/drawing/2014/main" id="{42B6AE0F-AC5C-462B-8C6B-97750B2D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10" y="39309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5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77158" y="-119214"/>
            <a:ext cx="12191434" cy="942411"/>
          </a:xfrm>
        </p:spPr>
        <p:txBody>
          <a:bodyPr>
            <a:noAutofit/>
          </a:bodyPr>
          <a:lstStyle/>
          <a:p>
            <a:r>
              <a:rPr lang="en-GB" sz="5000" b="1" u="sng" dirty="0">
                <a:latin typeface="Century Gothic" panose="020B0502020202020204" pitchFamily="34" charset="0"/>
              </a:rPr>
              <a:t>Maths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602033-7002-4DC9-B166-4A986FBE5BA8}"/>
              </a:ext>
            </a:extLst>
          </p:cNvPr>
          <p:cNvSpPr txBox="1">
            <a:spLocks/>
          </p:cNvSpPr>
          <p:nvPr/>
        </p:nvSpPr>
        <p:spPr>
          <a:xfrm>
            <a:off x="-365045" y="942216"/>
            <a:ext cx="11567208" cy="532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2000" dirty="0">
                <a:latin typeface="Century Gothic" panose="020B0502020202020204" pitchFamily="34" charset="0"/>
                <a:cs typeface="Calibri Light" panose="020F0302020204030204" pitchFamily="34" charset="0"/>
              </a:rPr>
              <a:t>As a school we follow the White Rose Scheme in maths.</a:t>
            </a:r>
          </a:p>
          <a:p>
            <a:pPr>
              <a:lnSpc>
                <a:spcPct val="160000"/>
              </a:lnSpc>
            </a:pPr>
            <a:r>
              <a:rPr lang="en-GB" sz="2000" dirty="0">
                <a:latin typeface="Century Gothic" panose="020B0502020202020204" pitchFamily="34" charset="0"/>
                <a:cs typeface="Calibri Light" panose="020F0302020204030204" pitchFamily="34" charset="0"/>
              </a:rPr>
              <a:t>It helps our children build key mathematical skills such as fluency, problem solving and reasoning.</a:t>
            </a:r>
          </a:p>
          <a:p>
            <a:pPr>
              <a:lnSpc>
                <a:spcPct val="160000"/>
              </a:lnSpc>
            </a:pPr>
            <a:r>
              <a:rPr lang="en-US" sz="2000" u="sng" dirty="0">
                <a:latin typeface="Century Gothic" panose="020B0502020202020204" pitchFamily="34" charset="0"/>
              </a:rPr>
              <a:t>Key skills to practice in  Autumn 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Partitioning and place value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Multiples, factors and square numbers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Mental calculations and estimations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Fractions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Metric and imperial measures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BD6D32-D8CE-4693-9DD4-9B5B1A3D7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" y="-195"/>
            <a:ext cx="1481517" cy="1481517"/>
          </a:xfrm>
          <a:prstGeom prst="rect">
            <a:avLst/>
          </a:prstGeom>
        </p:spPr>
      </p:pic>
      <p:pic>
        <p:nvPicPr>
          <p:cNvPr id="5122" name="Picture 2" descr="Free Math Clipart Png, Download Free Math Clipart Png png images, Free  ClipArts on Clipart Library">
            <a:extLst>
              <a:ext uri="{FF2B5EF4-FFF2-40B4-BE49-F238E27FC236}">
                <a16:creationId xmlns:a16="http://schemas.microsoft.com/office/drawing/2014/main" id="{E6BF426D-5532-4C2B-A7DD-4EC6FEBF6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82" y="38935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Subtract Cliparts, Download Free Subtract Cliparts png images, Free  ClipArts on Clipart Library">
            <a:extLst>
              <a:ext uri="{FF2B5EF4-FFF2-40B4-BE49-F238E27FC236}">
                <a16:creationId xmlns:a16="http://schemas.microsoft.com/office/drawing/2014/main" id="{DB29D2ED-AD4F-4F51-A5CA-5DB7CED7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7" y="4250221"/>
            <a:ext cx="2214562" cy="93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6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4871"/>
            <a:ext cx="9144000" cy="942411"/>
          </a:xfrm>
        </p:spPr>
        <p:txBody>
          <a:bodyPr>
            <a:noAutofit/>
          </a:bodyPr>
          <a:lstStyle/>
          <a:p>
            <a:r>
              <a:rPr lang="en-GB" b="1" u="sng" dirty="0"/>
              <a:t>What will your child be learning this year?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06FB02-BEDF-44EC-8C52-0F907635AC06}"/>
              </a:ext>
            </a:extLst>
          </p:cNvPr>
          <p:cNvSpPr txBox="1"/>
          <p:nvPr/>
        </p:nvSpPr>
        <p:spPr>
          <a:xfrm>
            <a:off x="242405" y="1213008"/>
            <a:ext cx="2563190" cy="44319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highlight>
                  <a:srgbClr val="FFFF00"/>
                </a:highlight>
              </a:rPr>
              <a:t>Literacy</a:t>
            </a:r>
          </a:p>
          <a:p>
            <a:r>
              <a:rPr lang="en-GB" sz="2400" dirty="0"/>
              <a:t>The London Eye Mystery</a:t>
            </a:r>
          </a:p>
          <a:p>
            <a:r>
              <a:rPr lang="en-GB" sz="2400" dirty="0"/>
              <a:t>Goodnight Mr Tom</a:t>
            </a:r>
          </a:p>
          <a:p>
            <a:r>
              <a:rPr lang="en-GB" sz="2400" dirty="0"/>
              <a:t>Clockwork</a:t>
            </a:r>
          </a:p>
          <a:p>
            <a:r>
              <a:rPr lang="en-GB" sz="2400" dirty="0"/>
              <a:t>Shackleton’s Journey</a:t>
            </a:r>
          </a:p>
          <a:p>
            <a:r>
              <a:rPr lang="en-GB" sz="2400" dirty="0"/>
              <a:t>Macbeth</a:t>
            </a:r>
          </a:p>
          <a:p>
            <a:r>
              <a:rPr lang="en-GB" sz="2400" dirty="0"/>
              <a:t>Kensuke’s Kingdom</a:t>
            </a:r>
          </a:p>
          <a:p>
            <a:r>
              <a:rPr lang="en-GB" sz="2400" dirty="0"/>
              <a:t>Grammar</a:t>
            </a:r>
          </a:p>
          <a:p>
            <a:r>
              <a:rPr lang="en-GB" sz="2400" dirty="0"/>
              <a:t>Comprehension</a:t>
            </a:r>
          </a:p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23D0F-A98E-4185-B8F9-F8F4C9D1BD94}"/>
              </a:ext>
            </a:extLst>
          </p:cNvPr>
          <p:cNvSpPr txBox="1"/>
          <p:nvPr/>
        </p:nvSpPr>
        <p:spPr>
          <a:xfrm>
            <a:off x="2805594" y="1406609"/>
            <a:ext cx="7862405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highlight>
                  <a:srgbClr val="FFFF00"/>
                </a:highlight>
              </a:rPr>
              <a:t>Numeracy</a:t>
            </a:r>
          </a:p>
          <a:p>
            <a:r>
              <a:rPr lang="en-GB" sz="2400" dirty="0"/>
              <a:t>Numbers to 10, 000, 000</a:t>
            </a:r>
          </a:p>
          <a:p>
            <a:r>
              <a:rPr lang="en-GB" sz="2400" dirty="0"/>
              <a:t>Calculating with 4 digit numbers</a:t>
            </a:r>
          </a:p>
          <a:p>
            <a:r>
              <a:rPr lang="en-GB" sz="2400" dirty="0"/>
              <a:t>Long and short division</a:t>
            </a:r>
          </a:p>
          <a:p>
            <a:r>
              <a:rPr lang="en-GB" sz="2400" dirty="0"/>
              <a:t>Fractions: adding, subtracting, multiplying and dividing</a:t>
            </a:r>
          </a:p>
          <a:p>
            <a:r>
              <a:rPr lang="en-GB" sz="2400" dirty="0"/>
              <a:t>Decimals and percentages </a:t>
            </a:r>
          </a:p>
          <a:p>
            <a:r>
              <a:rPr lang="en-GB" sz="2400" dirty="0"/>
              <a:t>Equations and formulae</a:t>
            </a:r>
          </a:p>
          <a:p>
            <a:r>
              <a:rPr lang="en-GB" sz="2400" dirty="0"/>
              <a:t>Area of a triangle</a:t>
            </a:r>
          </a:p>
          <a:p>
            <a:r>
              <a:rPr lang="en-GB" sz="2400" dirty="0"/>
              <a:t>Drawing pie charts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9A4BE-ADE3-4306-BA28-FF3493456C1E}"/>
              </a:ext>
            </a:extLst>
          </p:cNvPr>
          <p:cNvSpPr txBox="1"/>
          <p:nvPr/>
        </p:nvSpPr>
        <p:spPr>
          <a:xfrm>
            <a:off x="3467613" y="4822929"/>
            <a:ext cx="848198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How we see things/Electricity Living things/ Human body</a:t>
            </a:r>
          </a:p>
          <a:p>
            <a:r>
              <a:rPr lang="en-GB" sz="2400" dirty="0"/>
              <a:t>How trade has affected population / Crime and Punishment </a:t>
            </a:r>
          </a:p>
          <a:p>
            <a:r>
              <a:rPr lang="en-GB" sz="2400" dirty="0"/>
              <a:t>People in Action/ Shelters/ Slippers</a:t>
            </a:r>
          </a:p>
          <a:p>
            <a:r>
              <a:rPr lang="en-GB" sz="2400" dirty="0"/>
              <a:t>Role of the Mosque/ Special times and buildings/ Sikhism</a:t>
            </a:r>
          </a:p>
          <a:p>
            <a:r>
              <a:rPr lang="en-GB" sz="2400" dirty="0"/>
              <a:t>Google classroom/ Coding/ Game design</a:t>
            </a:r>
          </a:p>
        </p:txBody>
      </p:sp>
    </p:spTree>
    <p:extLst>
      <p:ext uri="{BB962C8B-B14F-4D97-AF65-F5344CB8AC3E}">
        <p14:creationId xmlns:p14="http://schemas.microsoft.com/office/powerpoint/2010/main" val="283511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ctrTitle"/>
          </p:nvPr>
        </p:nvSpPr>
        <p:spPr>
          <a:xfrm>
            <a:off x="1524000" y="0"/>
            <a:ext cx="9144000" cy="99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GB" b="1" u="sng">
                <a:latin typeface="Century Gothic"/>
                <a:ea typeface="Century Gothic"/>
                <a:cs typeface="Century Gothic"/>
                <a:sym typeface="Century Gothic"/>
              </a:rPr>
              <a:t>Uniform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"/>
          </p:nvPr>
        </p:nvSpPr>
        <p:spPr>
          <a:xfrm>
            <a:off x="334416" y="1313807"/>
            <a:ext cx="11115462" cy="487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 dirty="0">
                <a:latin typeface="Century Gothic"/>
                <a:ea typeface="Century Gothic"/>
                <a:cs typeface="Century Gothic"/>
                <a:sym typeface="Century Gothic"/>
              </a:rPr>
              <a:t>· Smart black shoes - no trainers (unless a PE day)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 dirty="0">
                <a:latin typeface="Century Gothic"/>
                <a:ea typeface="Century Gothic"/>
                <a:cs typeface="Century Gothic"/>
                <a:sym typeface="Century Gothic"/>
              </a:rPr>
              <a:t>· Hair styles - must be sensible (no lines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 dirty="0">
                <a:latin typeface="Century Gothic"/>
                <a:ea typeface="Century Gothic"/>
                <a:cs typeface="Century Gothic"/>
                <a:sym typeface="Century Gothic"/>
              </a:rPr>
              <a:t>shaved in the sides for boys. No 'extreme hairstyles.’) Hair bands to be school colours and no head bands with ears.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dirty="0">
                <a:latin typeface="Century Gothic"/>
                <a:ea typeface="Century Gothic"/>
                <a:cs typeface="Century Gothic"/>
                <a:sym typeface="Century Gothic"/>
              </a:rPr>
              <a:t>No jewellery to be worn (except small studs no hoops).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dirty="0">
                <a:latin typeface="Century Gothic"/>
                <a:ea typeface="Century Gothic"/>
                <a:cs typeface="Century Gothic"/>
                <a:sym typeface="Century Gothic"/>
              </a:rPr>
              <a:t>No nail varnish to be worn.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GB" sz="28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· Label EVERYTHING!</a:t>
            </a:r>
            <a:endParaRPr sz="2800" b="1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UNICOL Large school set - NAVY">
            <a:extLst>
              <a:ext uri="{FF2B5EF4-FFF2-40B4-BE49-F238E27FC236}">
                <a16:creationId xmlns:a16="http://schemas.microsoft.com/office/drawing/2014/main" id="{C1F0CB2C-DFD1-4C94-974D-B56DC2142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28" y="3999955"/>
            <a:ext cx="25717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mmer Dress with Zip - BLUE">
            <a:extLst>
              <a:ext uri="{FF2B5EF4-FFF2-40B4-BE49-F238E27FC236}">
                <a16:creationId xmlns:a16="http://schemas.microsoft.com/office/drawing/2014/main" id="{9DC1ED8D-BEFA-40C2-88C2-6B785047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708" y="1390500"/>
            <a:ext cx="2399502" cy="23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avid Luke Flat Front Classic Boys Shorts - Grey">
            <a:extLst>
              <a:ext uri="{FF2B5EF4-FFF2-40B4-BE49-F238E27FC236}">
                <a16:creationId xmlns:a16="http://schemas.microsoft.com/office/drawing/2014/main" id="{497D691C-644D-4BB4-AEC7-FC5952CB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708" y="3854882"/>
            <a:ext cx="2399502" cy="23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99;p13">
            <a:extLst>
              <a:ext uri="{FF2B5EF4-FFF2-40B4-BE49-F238E27FC236}">
                <a16:creationId xmlns:a16="http://schemas.microsoft.com/office/drawing/2014/main" id="{7C11BF09-9CAA-47B3-B0BA-4B4DE9AC9A7B}"/>
              </a:ext>
            </a:extLst>
          </p:cNvPr>
          <p:cNvSpPr txBox="1">
            <a:spLocks/>
          </p:cNvSpPr>
          <p:nvPr/>
        </p:nvSpPr>
        <p:spPr>
          <a:xfrm>
            <a:off x="8796314" y="252319"/>
            <a:ext cx="3031896" cy="99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Century Gothic"/>
              <a:buNone/>
            </a:pPr>
            <a:r>
              <a:rPr lang="en-GB" sz="4800" dirty="0">
                <a:latin typeface="Century Gothic"/>
                <a:ea typeface="Century Gothic"/>
                <a:cs typeface="Century Gothic"/>
                <a:sym typeface="Century Gothic"/>
              </a:rPr>
              <a:t>summer</a:t>
            </a:r>
          </a:p>
        </p:txBody>
      </p:sp>
      <p:pic>
        <p:nvPicPr>
          <p:cNvPr id="12" name="Picture 2" descr="David Luke Long Sleeve Button Neck Blouse (Twin Pack)">
            <a:extLst>
              <a:ext uri="{FF2B5EF4-FFF2-40B4-BE49-F238E27FC236}">
                <a16:creationId xmlns:a16="http://schemas.microsoft.com/office/drawing/2014/main" id="{89A51F24-541A-4443-AF35-EC5B763D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6" y="2363713"/>
            <a:ext cx="2377117" cy="237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rnfield School V Neck Jumper">
            <a:extLst>
              <a:ext uri="{FF2B5EF4-FFF2-40B4-BE49-F238E27FC236}">
                <a16:creationId xmlns:a16="http://schemas.microsoft.com/office/drawing/2014/main" id="{0E019527-6244-4380-92C8-87E16896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4" y="4426603"/>
            <a:ext cx="2152304" cy="21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rnfield School Tie">
            <a:extLst>
              <a:ext uri="{FF2B5EF4-FFF2-40B4-BE49-F238E27FC236}">
                <a16:creationId xmlns:a16="http://schemas.microsoft.com/office/drawing/2014/main" id="{BD20F0F0-C768-4835-9206-5B2280A4C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33" y="2365753"/>
            <a:ext cx="1705461" cy="1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E03E2E-A4D0-4289-8E6C-4C19832E4F74}"/>
              </a:ext>
            </a:extLst>
          </p:cNvPr>
          <p:cNvSpPr/>
          <p:nvPr/>
        </p:nvSpPr>
        <p:spPr>
          <a:xfrm>
            <a:off x="289489" y="85846"/>
            <a:ext cx="85068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White  school shirt with the school tie and a navy v neck jumper. </a:t>
            </a:r>
          </a:p>
          <a:p>
            <a:r>
              <a:rPr lang="en-GB" dirty="0">
                <a:latin typeface="Century Gothic" panose="020B0502020202020204" pitchFamily="34" charset="0"/>
              </a:rPr>
              <a:t>Pupils wear grey trousers / skirt on their bottom part.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All children must wear plain black sensible school shoes. Children may wear sensible black ankle boots in the colder weather.</a:t>
            </a:r>
            <a:br>
              <a:rPr lang="en-GB" dirty="0">
                <a:latin typeface="Century Gothic" panose="020B0502020202020204" pitchFamily="34" charset="0"/>
              </a:rPr>
            </a:b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Girls are able to wear plain dark hijabs with their winter uniform and a white hijab with the summer uniform.</a:t>
            </a:r>
          </a:p>
        </p:txBody>
      </p:sp>
      <p:pic>
        <p:nvPicPr>
          <p:cNvPr id="2056" name="Picture 8" descr="David Luke Boys Slim Fit Flat Front Elasticated Back Trousers - Grey">
            <a:extLst>
              <a:ext uri="{FF2B5EF4-FFF2-40B4-BE49-F238E27FC236}">
                <a16:creationId xmlns:a16="http://schemas.microsoft.com/office/drawing/2014/main" id="{7F2C13FE-3C37-4258-9A3E-4F1CB153A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15" y="2348151"/>
            <a:ext cx="2377118" cy="23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ECO BOX PLEAT SKIRT">
            <a:extLst>
              <a:ext uri="{FF2B5EF4-FFF2-40B4-BE49-F238E27FC236}">
                <a16:creationId xmlns:a16="http://schemas.microsoft.com/office/drawing/2014/main" id="{5748650B-4AA0-4422-8E12-76B54FD9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56" y="4603351"/>
            <a:ext cx="2152304" cy="21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4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ctrTitle"/>
          </p:nvPr>
        </p:nvSpPr>
        <p:spPr>
          <a:xfrm>
            <a:off x="1631754" y="8669"/>
            <a:ext cx="9144000" cy="111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GB" sz="7300" b="1" u="sng" dirty="0"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lang="en-GB" sz="8900" b="1" u="sng" dirty="0"/>
              <a:t> </a:t>
            </a:r>
            <a:endParaRPr b="1" u="sng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subTitle" idx="1"/>
          </p:nvPr>
        </p:nvSpPr>
        <p:spPr>
          <a:xfrm>
            <a:off x="130728" y="879353"/>
            <a:ext cx="7489384" cy="4548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>
              <a:lnSpc>
                <a:spcPct val="170000"/>
              </a:lnSpc>
              <a:spcBef>
                <a:spcPts val="0"/>
              </a:spcBef>
              <a:buSzPct val="100000"/>
            </a:pPr>
            <a:r>
              <a:rPr lang="en-GB" sz="7200" dirty="0">
                <a:latin typeface="Century Gothic" panose="020B0502020202020204" pitchFamily="34" charset="0"/>
              </a:rPr>
              <a:t>On PE and Games days, all children are expected to wear their PE uniform for the whole day.</a:t>
            </a: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buSzPct val="100000"/>
            </a:pPr>
            <a:br>
              <a:rPr lang="en-GB" sz="12800" dirty="0">
                <a:latin typeface="Century Gothic" panose="020B0502020202020204" pitchFamily="34" charset="0"/>
              </a:rPr>
            </a:br>
            <a:r>
              <a:rPr lang="en-GB" sz="7200" dirty="0">
                <a:latin typeface="Century Gothic" panose="020B0502020202020204" pitchFamily="34" charset="0"/>
              </a:rPr>
              <a:t>This consists of a white t shirt (plain or with school logo)</a:t>
            </a:r>
          </a:p>
          <a:p>
            <a:pPr marL="0" lvl="0" indent="0" algn="l">
              <a:lnSpc>
                <a:spcPct val="170000"/>
              </a:lnSpc>
              <a:spcBef>
                <a:spcPts val="0"/>
              </a:spcBef>
              <a:buSzPct val="100000"/>
            </a:pPr>
            <a:r>
              <a:rPr lang="en-GB" sz="7200" dirty="0">
                <a:latin typeface="Century Gothic" panose="020B0502020202020204" pitchFamily="34" charset="0"/>
              </a:rPr>
              <a:t>plain navy shorts and black / white trainers.</a:t>
            </a:r>
            <a:br>
              <a:rPr lang="en-GB" sz="12800" dirty="0">
                <a:latin typeface="Century Gothic" panose="020B0502020202020204" pitchFamily="34" charset="0"/>
              </a:rPr>
            </a:br>
            <a:r>
              <a:rPr lang="en-GB" sz="7200" dirty="0">
                <a:latin typeface="Century Gothic" panose="020B0502020202020204" pitchFamily="34" charset="0"/>
              </a:rPr>
              <a:t>On colder days, children are able to wear navy PE sweatshirts with the white school logo and navy jogging bottoms (with or without school logo).</a:t>
            </a:r>
            <a:br>
              <a:rPr lang="en-GB" sz="12800" dirty="0">
                <a:latin typeface="Century Gothic" panose="020B0502020202020204" pitchFamily="34" charset="0"/>
              </a:rPr>
            </a:br>
            <a:r>
              <a:rPr lang="en-GB" sz="7200" dirty="0">
                <a:latin typeface="Century Gothic" panose="020B0502020202020204" pitchFamily="34" charset="0"/>
              </a:rPr>
              <a:t>Please note the sweatshirt for PE/Games is navy with the white school logo.</a:t>
            </a:r>
            <a:endParaRPr sz="12800" dirty="0"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7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7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6400" b="1" dirty="0">
                <a:latin typeface="Century Gothic"/>
                <a:ea typeface="Century Gothic"/>
                <a:cs typeface="Century Gothic"/>
                <a:sym typeface="Century Gothic"/>
              </a:rPr>
              <a:t>Your child’s PE days are: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GB" sz="6400" b="1" dirty="0">
              <a:latin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4400" b="1" dirty="0">
                <a:latin typeface="Century Gothic"/>
                <a:sym typeface="Century Gothic"/>
              </a:rPr>
              <a:t>Wednesday and Thursday</a:t>
            </a:r>
            <a:endParaRPr sz="96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9200" b="1" dirty="0">
                <a:latin typeface="Century Gothic"/>
                <a:ea typeface="Century Gothic"/>
                <a:cs typeface="Century Gothic"/>
                <a:sym typeface="Century Gothic"/>
              </a:rPr>
              <a:t>           </a:t>
            </a: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587994"/>
            <a:ext cx="3776308" cy="270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avid Luke Shadow Stripe Shorts - Navy">
            <a:extLst>
              <a:ext uri="{FF2B5EF4-FFF2-40B4-BE49-F238E27FC236}">
                <a16:creationId xmlns:a16="http://schemas.microsoft.com/office/drawing/2014/main" id="{139510EF-569E-4EC4-B2D5-07ACA3C4A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01" y="4309723"/>
            <a:ext cx="2722364" cy="27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rnfield School T-Shirt">
            <a:extLst>
              <a:ext uri="{FF2B5EF4-FFF2-40B4-BE49-F238E27FC236}">
                <a16:creationId xmlns:a16="http://schemas.microsoft.com/office/drawing/2014/main" id="{129940CD-9CAA-4C52-9966-7478F210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722" y="1797437"/>
            <a:ext cx="2548083" cy="254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nfield School PE Sweatshirt">
            <a:extLst>
              <a:ext uri="{FF2B5EF4-FFF2-40B4-BE49-F238E27FC236}">
                <a16:creationId xmlns:a16="http://schemas.microsoft.com/office/drawing/2014/main" id="{DD8FD23D-8011-4DD2-A940-EAD36398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08" y="1796079"/>
            <a:ext cx="2410958" cy="24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rnfield School Joggers">
            <a:extLst>
              <a:ext uri="{FF2B5EF4-FFF2-40B4-BE49-F238E27FC236}">
                <a16:creationId xmlns:a16="http://schemas.microsoft.com/office/drawing/2014/main" id="{2E7C2C65-4DCE-4C1F-8359-03C6C366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607" y="4206358"/>
            <a:ext cx="2410958" cy="24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99;p13">
            <a:extLst>
              <a:ext uri="{FF2B5EF4-FFF2-40B4-BE49-F238E27FC236}">
                <a16:creationId xmlns:a16="http://schemas.microsoft.com/office/drawing/2014/main" id="{4C1D8977-E90D-460C-874F-A86CED107A53}"/>
              </a:ext>
            </a:extLst>
          </p:cNvPr>
          <p:cNvSpPr txBox="1">
            <a:spLocks/>
          </p:cNvSpPr>
          <p:nvPr/>
        </p:nvSpPr>
        <p:spPr>
          <a:xfrm>
            <a:off x="8868763" y="780615"/>
            <a:ext cx="4572000" cy="99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Century Gothic"/>
              <a:buNone/>
            </a:pPr>
            <a:r>
              <a:rPr lang="en-GB" sz="4400" dirty="0">
                <a:latin typeface="Century Gothic"/>
                <a:ea typeface="Century Gothic"/>
                <a:cs typeface="Century Gothic"/>
                <a:sym typeface="Century Gothic"/>
              </a:rPr>
              <a:t>winter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41" y="607733"/>
            <a:ext cx="5942546" cy="1406380"/>
          </a:xfrm>
        </p:spPr>
        <p:txBody>
          <a:bodyPr>
            <a:noAutofit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The school day </a:t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Arrival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4" y="2451652"/>
            <a:ext cx="8839200" cy="3798615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latin typeface="Century Gothic" panose="020B0502020202020204" pitchFamily="34" charset="0"/>
              </a:rPr>
              <a:t>EYFS and Key Stage one pupils enter via the </a:t>
            </a:r>
            <a:r>
              <a:rPr lang="en-GB" sz="2000" dirty="0" err="1">
                <a:latin typeface="Century Gothic" panose="020B0502020202020204" pitchFamily="34" charset="0"/>
              </a:rPr>
              <a:t>Gaskarth</a:t>
            </a:r>
            <a:r>
              <a:rPr lang="en-GB" sz="2000" dirty="0">
                <a:latin typeface="Century Gothic" panose="020B0502020202020204" pitchFamily="34" charset="0"/>
              </a:rPr>
              <a:t> gate. </a:t>
            </a:r>
          </a:p>
          <a:p>
            <a:pPr algn="l"/>
            <a:r>
              <a:rPr lang="en-GB" sz="2000" dirty="0">
                <a:latin typeface="Century Gothic" panose="020B0502020202020204" pitchFamily="34" charset="0"/>
              </a:rPr>
              <a:t>Key stage 2 pupils enter via the </a:t>
            </a:r>
            <a:r>
              <a:rPr lang="en-GB" sz="2000" dirty="0" err="1">
                <a:latin typeface="Century Gothic" panose="020B0502020202020204" pitchFamily="34" charset="0"/>
              </a:rPr>
              <a:t>Silkstream</a:t>
            </a:r>
            <a:r>
              <a:rPr lang="en-GB" sz="2000" dirty="0">
                <a:latin typeface="Century Gothic" panose="020B0502020202020204" pitchFamily="34" charset="0"/>
              </a:rPr>
              <a:t> gate. </a:t>
            </a:r>
          </a:p>
          <a:p>
            <a:pPr algn="l"/>
            <a:r>
              <a:rPr lang="en-GB" sz="2000" dirty="0">
                <a:latin typeface="Century Gothic" panose="020B0502020202020204" pitchFamily="34" charset="0"/>
              </a:rPr>
              <a:t>Older children can walk with their siblings via </a:t>
            </a:r>
            <a:r>
              <a:rPr lang="en-GB" sz="2000" dirty="0" err="1">
                <a:latin typeface="Century Gothic" panose="020B0502020202020204" pitchFamily="34" charset="0"/>
              </a:rPr>
              <a:t>Gaskarth</a:t>
            </a:r>
            <a:r>
              <a:rPr lang="en-GB" sz="2000" dirty="0">
                <a:latin typeface="Century Gothic" panose="020B0502020202020204" pitchFamily="34" charset="0"/>
              </a:rPr>
              <a:t> gate. </a:t>
            </a:r>
          </a:p>
          <a:p>
            <a:pPr algn="l"/>
            <a:endParaRPr lang="en-GB" sz="2000" dirty="0">
              <a:latin typeface="Century Gothic" panose="020B0502020202020204" pitchFamily="34" charset="0"/>
            </a:endParaRPr>
          </a:p>
          <a:p>
            <a:pPr algn="l"/>
            <a:r>
              <a:rPr lang="en-GB" sz="2000" dirty="0">
                <a:latin typeface="Century Gothic" panose="020B0502020202020204" pitchFamily="34" charset="0"/>
              </a:rPr>
              <a:t>The first part of the day is </a:t>
            </a:r>
            <a:r>
              <a:rPr lang="en-GB" sz="2000" b="1" u="sng" dirty="0">
                <a:latin typeface="Century Gothic" panose="020B0502020202020204" pitchFamily="34" charset="0"/>
              </a:rPr>
              <a:t>essential </a:t>
            </a:r>
            <a:r>
              <a:rPr lang="en-GB" sz="2000" dirty="0">
                <a:latin typeface="Century Gothic" panose="020B0502020202020204" pitchFamily="34" charset="0"/>
              </a:rPr>
              <a:t>learning time. The children will practise spelling strategies, times tables, arithmetic and other key skills as soon as they arrive.</a:t>
            </a:r>
            <a:endParaRPr lang="en-GB" sz="2000" dirty="0">
              <a:effectLst/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We find that children who arrive on time have a calm, settled start to their day and are more ready to learn.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8ABFCD-80EC-474A-AB30-2FE6D5FA2966}"/>
              </a:ext>
            </a:extLst>
          </p:cNvPr>
          <p:cNvSpPr/>
          <p:nvPr/>
        </p:nvSpPr>
        <p:spPr>
          <a:xfrm>
            <a:off x="6536735" y="205026"/>
            <a:ext cx="5472695" cy="138499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The gates will open at 8.40am.</a:t>
            </a:r>
          </a:p>
          <a:p>
            <a:pPr algn="ctr"/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Children need to be in their classrooms by 8.50am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4D8F1-62A9-42F7-B9A2-ACB18EAE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586" y="4113259"/>
            <a:ext cx="3058640" cy="2395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CF646A-4ACB-4D15-99FE-ED19A29D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787" y="1590021"/>
            <a:ext cx="3036439" cy="25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3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56" y="-14194"/>
            <a:ext cx="3588327" cy="1406380"/>
          </a:xfrm>
        </p:spPr>
        <p:txBody>
          <a:bodyPr>
            <a:normAutofit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Dismissal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656" y="1857471"/>
            <a:ext cx="11422170" cy="3627695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latin typeface="Century Gothic" panose="020B0502020202020204" pitchFamily="34" charset="0"/>
              </a:rPr>
              <a:t>All children are collected from their classrooms.</a:t>
            </a:r>
          </a:p>
          <a:p>
            <a:pPr algn="l"/>
            <a:endParaRPr lang="en-GB" dirty="0">
              <a:latin typeface="Century Gothic" panose="020B0502020202020204" pitchFamily="34" charset="0"/>
            </a:endParaRPr>
          </a:p>
          <a:p>
            <a:pPr algn="l"/>
            <a:r>
              <a:rPr lang="en-GB" dirty="0">
                <a:latin typeface="Century Gothic" panose="020B0502020202020204" pitchFamily="34" charset="0"/>
              </a:rPr>
              <a:t>It is important that parents with children in both KS2 and early years/KS1 collect from the </a:t>
            </a:r>
            <a:r>
              <a:rPr lang="en-GB" dirty="0" err="1">
                <a:latin typeface="Century Gothic" panose="020B0502020202020204" pitchFamily="34" charset="0"/>
              </a:rPr>
              <a:t>Silkstream</a:t>
            </a:r>
            <a:r>
              <a:rPr lang="en-GB" dirty="0">
                <a:latin typeface="Century Gothic" panose="020B0502020202020204" pitchFamily="34" charset="0"/>
              </a:rPr>
              <a:t> entrance </a:t>
            </a:r>
            <a:r>
              <a:rPr lang="en-GB" b="1" dirty="0">
                <a:latin typeface="Century Gothic" panose="020B0502020202020204" pitchFamily="34" charset="0"/>
              </a:rPr>
              <a:t>FIRST</a:t>
            </a:r>
            <a:r>
              <a:rPr lang="en-GB" dirty="0">
                <a:latin typeface="Century Gothic" panose="020B0502020202020204" pitchFamily="34" charset="0"/>
              </a:rPr>
              <a:t> and follow the one way system which will lead them round to the early years and KS1 classrooms.</a:t>
            </a:r>
          </a:p>
          <a:p>
            <a:pPr algn="l"/>
            <a:endParaRPr lang="en-GB" dirty="0">
              <a:latin typeface="Century Gothic" panose="020B0502020202020204" pitchFamily="34" charset="0"/>
            </a:endParaRPr>
          </a:p>
          <a:p>
            <a:pPr algn="l"/>
            <a:r>
              <a:rPr lang="en-GB" dirty="0">
                <a:latin typeface="Century Gothic" panose="020B0502020202020204" pitchFamily="34" charset="0"/>
              </a:rPr>
              <a:t>As part of our Safeguarding arrangements, </a:t>
            </a:r>
            <a:r>
              <a:rPr lang="en-GB" b="1" dirty="0">
                <a:latin typeface="Century Gothic" panose="020B0502020202020204" pitchFamily="34" charset="0"/>
              </a:rPr>
              <a:t>children will only be released to adults who we have permission to collect </a:t>
            </a:r>
            <a:r>
              <a:rPr lang="en-GB" dirty="0">
                <a:latin typeface="Century Gothic" panose="020B0502020202020204" pitchFamily="34" charset="0"/>
              </a:rPr>
              <a:t>at the end of the day. Please make sure this information is up to date on Arbor.</a:t>
            </a:r>
          </a:p>
          <a:p>
            <a:pPr algn="l"/>
            <a:endParaRPr lang="en-GB" dirty="0">
              <a:latin typeface="Century Gothic" panose="020B0502020202020204" pitchFamily="34" charset="0"/>
            </a:endParaRPr>
          </a:p>
          <a:p>
            <a:pPr algn="l"/>
            <a:r>
              <a:rPr lang="en-GB" dirty="0">
                <a:latin typeface="Century Gothic" panose="020B0502020202020204" pitchFamily="34" charset="0"/>
              </a:rPr>
              <a:t>In an emergency, if someone else needs to collect your child, </a:t>
            </a:r>
            <a:r>
              <a:rPr lang="en-GB" b="1" dirty="0">
                <a:latin typeface="Century Gothic" panose="020B0502020202020204" pitchFamily="34" charset="0"/>
              </a:rPr>
              <a:t>please call the school office by 2.30pm.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65455-F960-4346-94A7-B305E4ADA00A}"/>
              </a:ext>
            </a:extLst>
          </p:cNvPr>
          <p:cNvSpPr/>
          <p:nvPr/>
        </p:nvSpPr>
        <p:spPr>
          <a:xfrm>
            <a:off x="5221357" y="344781"/>
            <a:ext cx="5936973" cy="138499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Children need to be collected from their classrooms between 3:15 and 3.20pm.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062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160" y="-82393"/>
            <a:ext cx="5821680" cy="935037"/>
          </a:xfrm>
        </p:spPr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Online Safety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056" y="2138085"/>
            <a:ext cx="11584187" cy="1655762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latin typeface="Century Gothic" panose="020B0502020202020204" pitchFamily="34" charset="0"/>
              </a:rPr>
              <a:t>- Set up parental controls on your wi-fi connection, phone, tablet and on any gaming devices that they use.</a:t>
            </a:r>
            <a:endParaRPr lang="en-GB" sz="200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GB" sz="2000" dirty="0">
                <a:latin typeface="Century Gothic" panose="020B0502020202020204" pitchFamily="34" charset="0"/>
              </a:rPr>
              <a:t>- Talk to your child about staying safe online:</a:t>
            </a:r>
            <a:endParaRPr lang="en-GB" sz="200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GB" sz="2000" dirty="0">
                <a:latin typeface="Century Gothic" panose="020B0502020202020204" pitchFamily="34" charset="0"/>
              </a:rPr>
              <a:t>- Agree rules with your child about not meeting up with people they have met online.</a:t>
            </a:r>
            <a:endParaRPr lang="en-GB" sz="200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GB" sz="2000" dirty="0">
                <a:latin typeface="Century Gothic" panose="020B0502020202020204" pitchFamily="34" charset="0"/>
              </a:rPr>
              <a:t>- Let them know which websites they are allowed/not allowed to visit.</a:t>
            </a:r>
            <a:endParaRPr lang="en-GB" sz="200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GB" sz="2000" dirty="0">
                <a:latin typeface="Century Gothic" panose="020B0502020202020204" pitchFamily="34" charset="0"/>
              </a:rPr>
              <a:t>- Allow them online only for a sensible duration - don't let them play for hours!</a:t>
            </a:r>
            <a:endParaRPr lang="en-GB" sz="200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GB" sz="2000" dirty="0">
                <a:latin typeface="Century Gothic" panose="020B0502020202020204" pitchFamily="34" charset="0"/>
              </a:rPr>
              <a:t>- Discuss how they treat others online.</a:t>
            </a:r>
            <a:endParaRPr lang="en-GB" sz="200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GB" sz="2000" dirty="0">
                <a:latin typeface="Century Gothic" panose="020B0502020202020204" pitchFamily="34" charset="0"/>
              </a:rPr>
              <a:t>- Make sure they are on child versions of sites like YouTube.</a:t>
            </a:r>
            <a:endParaRPr lang="en-GB" sz="200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GB" sz="2000" dirty="0">
                <a:latin typeface="Century Gothic" panose="020B0502020202020204" pitchFamily="34" charset="0"/>
              </a:rPr>
              <a:t>- If your child plays video games, ensure they are appropriate for their age.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BF6032-C5A9-46C7-BE94-786E54E301DF}"/>
              </a:ext>
            </a:extLst>
          </p:cNvPr>
          <p:cNvSpPr/>
          <p:nvPr/>
        </p:nvSpPr>
        <p:spPr>
          <a:xfrm>
            <a:off x="471056" y="729695"/>
            <a:ext cx="11720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</a:rPr>
              <a:t>The internet is amazing. Children can play, learn, create and connect - opening up a whole world of exciting possibilities. But with the digital world changing all the time, how can you make sure your child is staying safe?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714FAF-4CFA-4043-A2F0-10805B09B156}"/>
              </a:ext>
            </a:extLst>
          </p:cNvPr>
          <p:cNvSpPr/>
          <p:nvPr/>
        </p:nvSpPr>
        <p:spPr>
          <a:xfrm>
            <a:off x="1315287" y="5657671"/>
            <a:ext cx="11720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</a:rPr>
              <a:t>Some useful websites are: </a:t>
            </a:r>
          </a:p>
          <a:p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  <a:hlinkClick r:id="rId2"/>
              </a:rPr>
              <a:t>https://www.thinkuknow.co.uk/</a:t>
            </a:r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  <a:hlinkClick r:id="rId3"/>
              </a:rPr>
              <a:t>https://www.nspcc.org.uk/keeping-children-safe/online-safety/</a:t>
            </a:r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</a:rPr>
              <a:t>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651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80" y="97580"/>
            <a:ext cx="11087595" cy="942411"/>
          </a:xfrm>
        </p:spPr>
        <p:txBody>
          <a:bodyPr>
            <a:noAutofit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Who are the adults in year 6?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C49010-791A-42CD-B4F0-02D073E85E1D}"/>
              </a:ext>
            </a:extLst>
          </p:cNvPr>
          <p:cNvSpPr/>
          <p:nvPr/>
        </p:nvSpPr>
        <p:spPr>
          <a:xfrm>
            <a:off x="-196792" y="4256275"/>
            <a:ext cx="4185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cap="all" dirty="0">
                <a:latin typeface="Century Gothic" panose="020B0502020202020204" pitchFamily="34" charset="0"/>
              </a:rPr>
              <a:t>KATRINA VESSEY</a:t>
            </a:r>
          </a:p>
          <a:p>
            <a:pPr algn="ctr"/>
            <a:r>
              <a:rPr lang="en-GB" cap="all" dirty="0">
                <a:latin typeface="Century Gothic" panose="020B0502020202020204" pitchFamily="34" charset="0"/>
              </a:rPr>
              <a:t>YEAR 6 TEACHER, PSHE LEADER, MENTAL FIRST AIDER</a:t>
            </a:r>
            <a:endParaRPr lang="en-GB" b="0" i="0" cap="all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Google Shape;107;p3">
            <a:extLst>
              <a:ext uri="{FF2B5EF4-FFF2-40B4-BE49-F238E27FC236}">
                <a16:creationId xmlns:a16="http://schemas.microsoft.com/office/drawing/2014/main" id="{54CE2072-E625-4A62-962A-0328E5DE949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2143" y="1420310"/>
            <a:ext cx="1987826" cy="2835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AFB8C7-6B67-4CBC-9FBE-0C6867E2CD4F}"/>
              </a:ext>
            </a:extLst>
          </p:cNvPr>
          <p:cNvSpPr/>
          <p:nvPr/>
        </p:nvSpPr>
        <p:spPr>
          <a:xfrm>
            <a:off x="4465983" y="4261101"/>
            <a:ext cx="2372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cap="all" dirty="0">
                <a:latin typeface="Century Gothic" panose="020B0502020202020204" pitchFamily="34" charset="0"/>
              </a:rPr>
              <a:t>HARPREET PAREKH</a:t>
            </a:r>
          </a:p>
          <a:p>
            <a:pPr algn="ctr"/>
            <a:r>
              <a:rPr lang="en-GB" cap="all" dirty="0">
                <a:latin typeface="Century Gothic" panose="020B0502020202020204" pitchFamily="34" charset="0"/>
              </a:rPr>
              <a:t>YEAR 6 TEACHER &amp; DT LEADER</a:t>
            </a:r>
            <a:endParaRPr lang="en-GB" b="0" i="0" cap="all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DBE35C-762F-48F1-92D5-27512864102D}"/>
              </a:ext>
            </a:extLst>
          </p:cNvPr>
          <p:cNvSpPr/>
          <p:nvPr/>
        </p:nvSpPr>
        <p:spPr>
          <a:xfrm>
            <a:off x="8040569" y="4256275"/>
            <a:ext cx="2946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cap="all" dirty="0">
                <a:latin typeface="Century Gothic" panose="020B0502020202020204" pitchFamily="34" charset="0"/>
              </a:rPr>
              <a:t>Linda </a:t>
            </a:r>
            <a:r>
              <a:rPr lang="en-GB" b="1" cap="all" dirty="0" err="1">
                <a:latin typeface="Century Gothic" panose="020B0502020202020204" pitchFamily="34" charset="0"/>
              </a:rPr>
              <a:t>dawson</a:t>
            </a:r>
            <a:endParaRPr lang="en-GB" b="1" cap="all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4B5344-7166-40A6-91E9-BF7C2196A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0365" y="1730033"/>
            <a:ext cx="2887133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5821680" cy="935037"/>
          </a:xfrm>
        </p:spPr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Safeguarding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BF6032-C5A9-46C7-BE94-786E54E301DF}"/>
              </a:ext>
            </a:extLst>
          </p:cNvPr>
          <p:cNvSpPr/>
          <p:nvPr/>
        </p:nvSpPr>
        <p:spPr>
          <a:xfrm>
            <a:off x="235528" y="1120675"/>
            <a:ext cx="5586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</a:rPr>
              <a:t>It is the responsibility of everyone to keep our children safe. If you have a concern about a child please speak to one of our Safeguarding Officers – Ms Golding, Jackie or Mr Moore.</a:t>
            </a:r>
            <a:endParaRPr lang="en-GB" sz="2400" dirty="0"/>
          </a:p>
        </p:txBody>
      </p:sp>
      <p:pic>
        <p:nvPicPr>
          <p:cNvPr id="1026" name="Picture 2" descr="Safeguarding poster.png">
            <a:extLst>
              <a:ext uri="{FF2B5EF4-FFF2-40B4-BE49-F238E27FC236}">
                <a16:creationId xmlns:a16="http://schemas.microsoft.com/office/drawing/2014/main" id="{94F5ED1D-B962-4DD5-87FE-3C7036ABB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6" y="0"/>
            <a:ext cx="5452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2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8340" y="165767"/>
            <a:ext cx="4790914" cy="139321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sz="7700" b="1" u="sng" dirty="0">
                <a:latin typeface="Century Gothic" panose="020B0502020202020204" pitchFamily="34" charset="0"/>
              </a:rPr>
              <a:t>Homework</a:t>
            </a:r>
          </a:p>
          <a:p>
            <a:pPr algn="l"/>
            <a:endParaRPr lang="en-GB" sz="3200" dirty="0">
              <a:highlight>
                <a:srgbClr val="FFFF00"/>
              </a:highlight>
            </a:endParaRPr>
          </a:p>
          <a:p>
            <a:pPr algn="l"/>
            <a:endParaRPr lang="en-GB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29C20-8E37-453B-8FAB-C16004498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448" y="2563176"/>
            <a:ext cx="7083582" cy="3966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5E57A4-800F-48F1-A766-34CC96F17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202" y="500743"/>
            <a:ext cx="2139666" cy="16195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40C6E1-794A-45B5-9E29-7D562077A551}"/>
              </a:ext>
            </a:extLst>
          </p:cNvPr>
          <p:cNvSpPr/>
          <p:nvPr/>
        </p:nvSpPr>
        <p:spPr>
          <a:xfrm>
            <a:off x="165735" y="1263974"/>
            <a:ext cx="486807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Reading is an ongoing home learning process and children need to read at home at least 3 times a week.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221F8E-BB2C-4805-8A14-72BB05131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823" y="2657185"/>
            <a:ext cx="6177823" cy="40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5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667"/>
            <a:ext cx="9144000" cy="912914"/>
          </a:xfrm>
        </p:spPr>
        <p:txBody>
          <a:bodyPr>
            <a:noAutofit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How can parents help?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29" y="1162995"/>
            <a:ext cx="11046542" cy="553533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GB" altLang="en-US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The best help is by taking an interest in your child’s learning and giving lots of positive encouragement.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GB" altLang="en-US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Attending all meetings and parents evenings.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GB" altLang="en-US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Supporting by engaging with home learning.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GB" altLang="en-US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Talking to us if there is a change at home. 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lang="en-GB" altLang="en-US" kern="0" dirty="0">
              <a:solidFill>
                <a:srgbClr val="000000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lvl="0" fontAlgn="base">
              <a:spcAft>
                <a:spcPct val="0"/>
              </a:spcAft>
            </a:pPr>
            <a:r>
              <a:rPr lang="en-GB" altLang="en-US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Ensuring children attend: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	On time to start the day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	Having had breakfast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	Having gone to bed at a reasonable time!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 With their book bag and labelled water bottle</a:t>
            </a:r>
          </a:p>
          <a:p>
            <a:pPr lvl="1" fontAlgn="base">
              <a:spcAft>
                <a:spcPct val="0"/>
              </a:spcAft>
            </a:pPr>
            <a:endParaRPr lang="en-GB" altLang="en-US" sz="2400" kern="0" dirty="0">
              <a:solidFill>
                <a:srgbClr val="000000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altLang="en-US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Please collect children on-time or phone ahead if you are late.</a:t>
            </a:r>
            <a:endParaRPr lang="en-GB" altLang="en-US" kern="0" dirty="0">
              <a:solidFill>
                <a:srgbClr val="000000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40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381" y="756015"/>
            <a:ext cx="9144000" cy="912914"/>
          </a:xfrm>
        </p:spPr>
        <p:txBody>
          <a:bodyPr>
            <a:normAutofit fontScale="90000"/>
          </a:bodyPr>
          <a:lstStyle/>
          <a:p>
            <a:br>
              <a:rPr lang="en-GB" b="1" u="sng" dirty="0"/>
            </a:br>
            <a:r>
              <a:rPr lang="en-GB" sz="6700" b="1" u="sng" dirty="0">
                <a:latin typeface="Century Gothic" panose="020B0502020202020204" pitchFamily="34" charset="0"/>
              </a:rPr>
              <a:t>Communication</a:t>
            </a:r>
            <a:br>
              <a:rPr lang="en-GB" b="1" u="sng" dirty="0"/>
            </a:br>
            <a:endParaRPr lang="en-GB" b="1" u="sng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831" y="918471"/>
            <a:ext cx="11046542" cy="5535338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endParaRPr lang="en-GB" altLang="en-US" sz="20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en-GB" alt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We try really hard to make sure communication is regular and up to date. </a:t>
            </a:r>
          </a:p>
          <a:p>
            <a:pPr lvl="0" algn="l" fontAlgn="base">
              <a:spcAft>
                <a:spcPct val="0"/>
              </a:spcAft>
            </a:pPr>
            <a:r>
              <a:rPr lang="en-GB" alt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We use </a:t>
            </a:r>
            <a:r>
              <a:rPr lang="en-GB" altLang="en-US" sz="2000" b="1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Arbor</a:t>
            </a:r>
            <a:r>
              <a:rPr lang="en-GB" alt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as our main platform to communicate with parents and carers. All letters, newsletters and permission for trips are sent via Arbor.</a:t>
            </a:r>
          </a:p>
          <a:p>
            <a:pPr lvl="0" algn="l" fontAlgn="base">
              <a:spcAft>
                <a:spcPct val="0"/>
              </a:spcAft>
            </a:pPr>
            <a:r>
              <a:rPr lang="en-GB" alt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Please make sure you have </a:t>
            </a:r>
            <a:r>
              <a:rPr lang="en-GB" altLang="en-US" sz="2000" b="1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logged into Arbor </a:t>
            </a:r>
            <a:r>
              <a:rPr lang="en-GB" alt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and checked all your details are correct, including your emergency contact details and contact numbers. We require at least </a:t>
            </a:r>
            <a:r>
              <a:rPr lang="en-GB" altLang="en-US" sz="2000" b="1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three contacts </a:t>
            </a:r>
            <a:r>
              <a:rPr lang="en-GB" alt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for each child. You can download the free Arbor App straight to your mobile phone. </a:t>
            </a:r>
          </a:p>
          <a:p>
            <a:pPr lvl="0" algn="l" fontAlgn="base">
              <a:spcAft>
                <a:spcPct val="0"/>
              </a:spcAft>
            </a:pPr>
            <a:r>
              <a:rPr lang="en-GB" alt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If you need help with this, please speak to the Office or Jackie.</a:t>
            </a:r>
          </a:p>
          <a:p>
            <a:pPr lvl="0" algn="l" fontAlgn="base">
              <a:spcAft>
                <a:spcPct val="0"/>
              </a:spcAft>
            </a:pPr>
            <a:endParaRPr lang="en-GB" altLang="en-US" sz="2000" kern="0" dirty="0">
              <a:solidFill>
                <a:srgbClr val="000000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en-GB" alt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We regularly send </a:t>
            </a:r>
            <a:r>
              <a:rPr lang="en-GB" altLang="en-US" sz="2000" b="1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text reminders </a:t>
            </a:r>
            <a:r>
              <a:rPr lang="en-GB" alt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– therefore it is important your contact details are up to date. </a:t>
            </a:r>
          </a:p>
          <a:p>
            <a:pPr lvl="0" algn="l" fontAlgn="base">
              <a:spcAft>
                <a:spcPct val="0"/>
              </a:spcAft>
            </a:pPr>
            <a:endParaRPr lang="en-GB" altLang="en-US" sz="2000" kern="0" dirty="0">
              <a:solidFill>
                <a:srgbClr val="000000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en-GB" alt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Please read the </a:t>
            </a:r>
            <a:r>
              <a:rPr lang="en-GB" altLang="en-US" sz="2000" b="1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newsletter weekly and look at the school website </a:t>
            </a:r>
            <a:r>
              <a:rPr lang="en-GB" altLang="en-US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– this contains lots of important information and dates. </a:t>
            </a:r>
            <a:r>
              <a:rPr lang="en-GB" altLang="en-US" sz="2000" b="1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  <a:hlinkClick r:id="rId2"/>
              </a:rPr>
              <a:t>https://barnfieldschool.co.uk/</a:t>
            </a:r>
            <a:r>
              <a:rPr lang="en-GB" altLang="en-US" sz="2000" b="1" kern="0" dirty="0">
                <a:solidFill>
                  <a:srgbClr val="0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81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1" y="0"/>
            <a:ext cx="11820939" cy="912914"/>
          </a:xfrm>
        </p:spPr>
        <p:txBody>
          <a:bodyPr>
            <a:noAutofit/>
          </a:bodyPr>
          <a:lstStyle/>
          <a:p>
            <a:r>
              <a:rPr lang="en-GB" sz="5400" b="1" u="sng" dirty="0">
                <a:latin typeface="Century Gothic" panose="020B0502020202020204" pitchFamily="34" charset="0"/>
              </a:rPr>
              <a:t>Contacting your child’s teacher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446" y="1314321"/>
            <a:ext cx="10658168" cy="422935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If you need to get in touch with your child’s teacher, please call or email the office and they will pass on your message. 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The teacher will then get back to you within working hours.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Alternatively speak to them at the end of the day or book a meeting with them.</a:t>
            </a:r>
          </a:p>
        </p:txBody>
      </p:sp>
    </p:spTree>
    <p:extLst>
      <p:ext uri="{BB962C8B-B14F-4D97-AF65-F5344CB8AC3E}">
        <p14:creationId xmlns:p14="http://schemas.microsoft.com/office/powerpoint/2010/main" val="372549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201" y="799946"/>
            <a:ext cx="11087595" cy="942411"/>
          </a:xfrm>
        </p:spPr>
        <p:txBody>
          <a:bodyPr>
            <a:noAutofit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Upper Key Stage 2 Phase Leader</a:t>
            </a: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C56FBBB1-FF73-4292-BBCE-B4E3D59AC0BA}"/>
              </a:ext>
            </a:extLst>
          </p:cNvPr>
          <p:cNvSpPr txBox="1">
            <a:spLocks/>
          </p:cNvSpPr>
          <p:nvPr/>
        </p:nvSpPr>
        <p:spPr>
          <a:xfrm>
            <a:off x="4683185" y="6228251"/>
            <a:ext cx="2825629" cy="49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Miss </a:t>
            </a:r>
            <a:r>
              <a:rPr lang="en-GB" sz="3000" b="1" dirty="0" err="1">
                <a:latin typeface="Century Gothic" panose="020B0502020202020204" pitchFamily="34" charset="0"/>
              </a:rPr>
              <a:t>Vessey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pic>
        <p:nvPicPr>
          <p:cNvPr id="4" name="Google Shape;107;p3">
            <a:extLst>
              <a:ext uri="{FF2B5EF4-FFF2-40B4-BE49-F238E27FC236}">
                <a16:creationId xmlns:a16="http://schemas.microsoft.com/office/drawing/2014/main" id="{EE471E3B-F9EA-401F-BE83-67F82E74D97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7167" y="1742357"/>
            <a:ext cx="3243540" cy="4324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91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824" y="-225494"/>
            <a:ext cx="12191434" cy="942411"/>
          </a:xfrm>
        </p:spPr>
        <p:txBody>
          <a:bodyPr>
            <a:noAutofit/>
          </a:bodyPr>
          <a:lstStyle/>
          <a:p>
            <a:r>
              <a:rPr lang="en-GB" sz="4400" b="1" u="sng" dirty="0">
                <a:latin typeface="Century Gothic" panose="020B0502020202020204" pitchFamily="34" charset="0"/>
              </a:rPr>
              <a:t>What will your child be learning this year?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847154C-C13F-402A-A171-8ED441E0989E}"/>
              </a:ext>
            </a:extLst>
          </p:cNvPr>
          <p:cNvSpPr txBox="1">
            <a:spLocks/>
          </p:cNvSpPr>
          <p:nvPr/>
        </p:nvSpPr>
        <p:spPr>
          <a:xfrm>
            <a:off x="774519" y="2637650"/>
            <a:ext cx="2825629" cy="49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English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8451873-6045-4F85-8D6E-920E2A370276}"/>
              </a:ext>
            </a:extLst>
          </p:cNvPr>
          <p:cNvSpPr txBox="1">
            <a:spLocks/>
          </p:cNvSpPr>
          <p:nvPr/>
        </p:nvSpPr>
        <p:spPr>
          <a:xfrm>
            <a:off x="3465259" y="2615128"/>
            <a:ext cx="2825629" cy="49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Maths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71FAA09-E9D0-4A19-ABA2-E01D486EECC3}"/>
              </a:ext>
            </a:extLst>
          </p:cNvPr>
          <p:cNvSpPr txBox="1">
            <a:spLocks/>
          </p:cNvSpPr>
          <p:nvPr/>
        </p:nvSpPr>
        <p:spPr>
          <a:xfrm>
            <a:off x="6554791" y="2610163"/>
            <a:ext cx="2825629" cy="49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Computing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B9A1FC9F-D917-4945-92B7-62A688BD3261}"/>
              </a:ext>
            </a:extLst>
          </p:cNvPr>
          <p:cNvSpPr txBox="1">
            <a:spLocks/>
          </p:cNvSpPr>
          <p:nvPr/>
        </p:nvSpPr>
        <p:spPr>
          <a:xfrm>
            <a:off x="9474470" y="2629614"/>
            <a:ext cx="2825629" cy="49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Science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BA3365A9-7A4E-4007-BA3F-8CD228E85726}"/>
              </a:ext>
            </a:extLst>
          </p:cNvPr>
          <p:cNvSpPr txBox="1">
            <a:spLocks/>
          </p:cNvSpPr>
          <p:nvPr/>
        </p:nvSpPr>
        <p:spPr>
          <a:xfrm>
            <a:off x="5103954" y="4641368"/>
            <a:ext cx="2825629" cy="49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Art/DT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6CC4CD42-FDA6-4928-9E2E-F4C7296B804D}"/>
              </a:ext>
            </a:extLst>
          </p:cNvPr>
          <p:cNvSpPr txBox="1">
            <a:spLocks/>
          </p:cNvSpPr>
          <p:nvPr/>
        </p:nvSpPr>
        <p:spPr>
          <a:xfrm>
            <a:off x="-196687" y="6358661"/>
            <a:ext cx="2825629" cy="49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RE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F64CF64C-6BE9-4096-9825-CA510F44CEA7}"/>
              </a:ext>
            </a:extLst>
          </p:cNvPr>
          <p:cNvSpPr txBox="1">
            <a:spLocks/>
          </p:cNvSpPr>
          <p:nvPr/>
        </p:nvSpPr>
        <p:spPr>
          <a:xfrm>
            <a:off x="2561660" y="6396948"/>
            <a:ext cx="2825629" cy="49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PSHE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4580A85-6B4E-474A-8466-4B11268D063A}"/>
              </a:ext>
            </a:extLst>
          </p:cNvPr>
          <p:cNvSpPr txBox="1">
            <a:spLocks/>
          </p:cNvSpPr>
          <p:nvPr/>
        </p:nvSpPr>
        <p:spPr>
          <a:xfrm>
            <a:off x="8575798" y="8662921"/>
            <a:ext cx="1924913" cy="325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Music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D46EE31B-7AFA-4F67-A22A-4531CBDCEFD4}"/>
              </a:ext>
            </a:extLst>
          </p:cNvPr>
          <p:cNvSpPr txBox="1">
            <a:spLocks/>
          </p:cNvSpPr>
          <p:nvPr/>
        </p:nvSpPr>
        <p:spPr>
          <a:xfrm>
            <a:off x="8958809" y="4609101"/>
            <a:ext cx="2825629" cy="49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PE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9FCF6209-8733-4D19-9DB4-99F51A43EE55}"/>
              </a:ext>
            </a:extLst>
          </p:cNvPr>
          <p:cNvSpPr txBox="1">
            <a:spLocks/>
          </p:cNvSpPr>
          <p:nvPr/>
        </p:nvSpPr>
        <p:spPr>
          <a:xfrm>
            <a:off x="1178232" y="4616306"/>
            <a:ext cx="2825629" cy="49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Humanities</a:t>
            </a:r>
          </a:p>
        </p:txBody>
      </p:sp>
      <p:pic>
        <p:nvPicPr>
          <p:cNvPr id="3074" name="Picture 2" descr="Primary and Secondary PSHE lessons fulfilling RSE | Jigsaw PSHE Ltd">
            <a:extLst>
              <a:ext uri="{FF2B5EF4-FFF2-40B4-BE49-F238E27FC236}">
                <a16:creationId xmlns:a16="http://schemas.microsoft.com/office/drawing/2014/main" id="{C8039547-9832-4586-B8E3-3FC10FE79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50" y="5157560"/>
            <a:ext cx="1816850" cy="11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6" descr="Year 2 Dance lessons – PE &amp; Sport">
            <a:extLst>
              <a:ext uri="{FF2B5EF4-FFF2-40B4-BE49-F238E27FC236}">
                <a16:creationId xmlns:a16="http://schemas.microsoft.com/office/drawing/2014/main" id="{13CAA2B0-8008-452B-B60D-CC85C704F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24" y="3293015"/>
            <a:ext cx="1699355" cy="126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Outdoor PE Year 2 | Delph Side Community Primary School">
            <a:extLst>
              <a:ext uri="{FF2B5EF4-FFF2-40B4-BE49-F238E27FC236}">
                <a16:creationId xmlns:a16="http://schemas.microsoft.com/office/drawing/2014/main" id="{A3EB4A60-353F-4642-9E4C-2E2CAC8B4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076" y="3276157"/>
            <a:ext cx="1717933" cy="12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le 5">
            <a:extLst>
              <a:ext uri="{FF2B5EF4-FFF2-40B4-BE49-F238E27FC236}">
                <a16:creationId xmlns:a16="http://schemas.microsoft.com/office/drawing/2014/main" id="{C7E70BB7-54E7-4D4A-9CDA-87B4A15320B7}"/>
              </a:ext>
            </a:extLst>
          </p:cNvPr>
          <p:cNvSpPr txBox="1">
            <a:spLocks/>
          </p:cNvSpPr>
          <p:nvPr/>
        </p:nvSpPr>
        <p:spPr>
          <a:xfrm>
            <a:off x="5235885" y="6346624"/>
            <a:ext cx="2825629" cy="49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Music</a:t>
            </a:r>
          </a:p>
        </p:txBody>
      </p:sp>
      <p:pic>
        <p:nvPicPr>
          <p:cNvPr id="39" name="Picture 38" descr="How to Teach Music in a Primary School: Music Masterclass - J and C Academy  - YouTube">
            <a:extLst>
              <a:ext uri="{FF2B5EF4-FFF2-40B4-BE49-F238E27FC236}">
                <a16:creationId xmlns:a16="http://schemas.microsoft.com/office/drawing/2014/main" id="{04615716-0F40-4B9F-ABBA-B869B074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53" y="5159190"/>
            <a:ext cx="1992894" cy="11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>
            <a:extLst>
              <a:ext uri="{FF2B5EF4-FFF2-40B4-BE49-F238E27FC236}">
                <a16:creationId xmlns:a16="http://schemas.microsoft.com/office/drawing/2014/main" id="{1A3A94BC-D3C0-481E-8EFA-4DAE94BF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72" y="2115789"/>
            <a:ext cx="3086965" cy="49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9" name="Picture 14" descr="Winstanley Community Primary School - RE">
            <a:extLst>
              <a:ext uri="{FF2B5EF4-FFF2-40B4-BE49-F238E27FC236}">
                <a16:creationId xmlns:a16="http://schemas.microsoft.com/office/drawing/2014/main" id="{3F3890D6-41A6-4C91-ACFD-712D7E40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5" y="5066894"/>
            <a:ext cx="1668466" cy="130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6" descr="Introducing Language Angels - Association for Language Learning">
            <a:extLst>
              <a:ext uri="{FF2B5EF4-FFF2-40B4-BE49-F238E27FC236}">
                <a16:creationId xmlns:a16="http://schemas.microsoft.com/office/drawing/2014/main" id="{6A53B4E8-9859-4E2C-A5C3-F117CC16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798" y="5131996"/>
            <a:ext cx="2169712" cy="121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itle 5">
            <a:extLst>
              <a:ext uri="{FF2B5EF4-FFF2-40B4-BE49-F238E27FC236}">
                <a16:creationId xmlns:a16="http://schemas.microsoft.com/office/drawing/2014/main" id="{3532B687-FAF6-4785-AD8B-2CCB9F5B64BC}"/>
              </a:ext>
            </a:extLst>
          </p:cNvPr>
          <p:cNvSpPr txBox="1">
            <a:spLocks/>
          </p:cNvSpPr>
          <p:nvPr/>
        </p:nvSpPr>
        <p:spPr>
          <a:xfrm>
            <a:off x="8217525" y="6313473"/>
            <a:ext cx="2825629" cy="49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latin typeface="Century Gothic" panose="020B0502020202020204" pitchFamily="34" charset="0"/>
              </a:rPr>
              <a:t>French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557BF06-EEC3-49B2-A1E3-7C4255F4E1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7414" y="678192"/>
            <a:ext cx="1873080" cy="1990147"/>
          </a:xfrm>
          <a:prstGeom prst="rect">
            <a:avLst/>
          </a:prstGeom>
        </p:spPr>
      </p:pic>
      <p:pic>
        <p:nvPicPr>
          <p:cNvPr id="2092" name="Picture 44" descr="KS2 The Human Body Course - Ages 6-12 - London, London - Club Hub UK">
            <a:extLst>
              <a:ext uri="{FF2B5EF4-FFF2-40B4-BE49-F238E27FC236}">
                <a16:creationId xmlns:a16="http://schemas.microsoft.com/office/drawing/2014/main" id="{0D5E5793-5B38-4430-B918-CB37D831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354" y="728247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6" descr="Goodnight Mister Tom: Michelle Magorian (A Puffin Book): Amazon.co.uk:  Magorian, Michelle: 8601404207013: Books">
            <a:extLst>
              <a:ext uri="{FF2B5EF4-FFF2-40B4-BE49-F238E27FC236}">
                <a16:creationId xmlns:a16="http://schemas.microsoft.com/office/drawing/2014/main" id="{C38E003C-4E01-4009-A4BD-A1CB8AFB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83" y="680729"/>
            <a:ext cx="1319899" cy="20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ld War Two - BBC Teach">
            <a:extLst>
              <a:ext uri="{FF2B5EF4-FFF2-40B4-BE49-F238E27FC236}">
                <a16:creationId xmlns:a16="http://schemas.microsoft.com/office/drawing/2014/main" id="{35EA153F-F84D-4F58-B847-F2BB6C3A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75" y="3223102"/>
            <a:ext cx="2593597" cy="14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ndon Landmark Artwork - Kobi Nazrul Primary School">
            <a:extLst>
              <a:ext uri="{FF2B5EF4-FFF2-40B4-BE49-F238E27FC236}">
                <a16:creationId xmlns:a16="http://schemas.microsoft.com/office/drawing/2014/main" id="{B108A0FE-C446-4143-8B05-ECB4B6D0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08" y="3087827"/>
            <a:ext cx="2340839" cy="155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1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19" y="110833"/>
            <a:ext cx="11087595" cy="942411"/>
          </a:xfrm>
        </p:spPr>
        <p:txBody>
          <a:bodyPr>
            <a:noAutofit/>
          </a:bodyPr>
          <a:lstStyle/>
          <a:p>
            <a:r>
              <a:rPr lang="en-GB" sz="5400" b="1" u="sng" dirty="0">
                <a:latin typeface="Century Gothic" panose="020B0502020202020204" pitchFamily="34" charset="0"/>
              </a:rPr>
              <a:t>Curriculum overview for Year 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DBD4FD-B49B-4A0D-ABEC-7180D3D20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26" y="1053244"/>
            <a:ext cx="10023579" cy="57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202" y="-179880"/>
            <a:ext cx="11087595" cy="942411"/>
          </a:xfrm>
        </p:spPr>
        <p:txBody>
          <a:bodyPr>
            <a:noAutofit/>
          </a:bodyPr>
          <a:lstStyle/>
          <a:p>
            <a:r>
              <a:rPr lang="en-GB" sz="4800" b="1" u="sng" dirty="0">
                <a:latin typeface="Century Gothic" panose="020B0502020202020204" pitchFamily="34" charset="0"/>
              </a:rPr>
              <a:t>English overview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A92E4-68AB-4680-841B-0DEBF571B74C}"/>
              </a:ext>
            </a:extLst>
          </p:cNvPr>
          <p:cNvSpPr txBox="1"/>
          <p:nvPr/>
        </p:nvSpPr>
        <p:spPr>
          <a:xfrm>
            <a:off x="1853470" y="3429000"/>
            <a:ext cx="156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Autumn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CF116-203A-4461-A059-57289B1CDEB5}"/>
              </a:ext>
            </a:extLst>
          </p:cNvPr>
          <p:cNvSpPr txBox="1"/>
          <p:nvPr/>
        </p:nvSpPr>
        <p:spPr>
          <a:xfrm>
            <a:off x="8965356" y="3357407"/>
            <a:ext cx="156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Spring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1234F-E401-425B-B8F4-4AE7F9C6192A}"/>
              </a:ext>
            </a:extLst>
          </p:cNvPr>
          <p:cNvSpPr txBox="1"/>
          <p:nvPr/>
        </p:nvSpPr>
        <p:spPr>
          <a:xfrm>
            <a:off x="5393676" y="6396335"/>
            <a:ext cx="156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Summer</a:t>
            </a:r>
          </a:p>
        </p:txBody>
      </p:sp>
      <p:pic>
        <p:nvPicPr>
          <p:cNvPr id="1068" name="Picture 44" descr="London Eye Mystery, The Audiobook by Siobhan Dowd - | Rakuten Kobo  9781423370635">
            <a:extLst>
              <a:ext uri="{FF2B5EF4-FFF2-40B4-BE49-F238E27FC236}">
                <a16:creationId xmlns:a16="http://schemas.microsoft.com/office/drawing/2014/main" id="{B501DF44-8502-4D66-A182-1B3615C3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" y="988406"/>
            <a:ext cx="2337377" cy="23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Goodnight Mister Tom: Michelle Magorian (A Puffin Book): Amazon.co.uk:  Magorian, Michelle: 8601404207013: Books">
            <a:extLst>
              <a:ext uri="{FF2B5EF4-FFF2-40B4-BE49-F238E27FC236}">
                <a16:creationId xmlns:a16="http://schemas.microsoft.com/office/drawing/2014/main" id="{AA8416ED-6AE7-4A49-9E72-C0330F57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83" y="951979"/>
            <a:ext cx="1567426" cy="24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The viewer: Amazon.co.uk: Crew, Gary, Tan, Shaun, Pepiciello, I.:  9788861922914: Books">
            <a:extLst>
              <a:ext uri="{FF2B5EF4-FFF2-40B4-BE49-F238E27FC236}">
                <a16:creationId xmlns:a16="http://schemas.microsoft.com/office/drawing/2014/main" id="{7F15ED21-39D7-4958-BD1A-DBDEB0C43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02" y="782953"/>
            <a:ext cx="2305787" cy="25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Shackleton's Journey: 1 : William Grill: Amazon.co.uk: Books">
            <a:extLst>
              <a:ext uri="{FF2B5EF4-FFF2-40B4-BE49-F238E27FC236}">
                <a16:creationId xmlns:a16="http://schemas.microsoft.com/office/drawing/2014/main" id="{3A5973BB-3FA1-4E9F-A6DC-020D2A0FE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56" y="782953"/>
            <a:ext cx="2044435" cy="25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Scholastic Classics: Macbeth - Scholastic Shop">
            <a:extLst>
              <a:ext uri="{FF2B5EF4-FFF2-40B4-BE49-F238E27FC236}">
                <a16:creationId xmlns:a16="http://schemas.microsoft.com/office/drawing/2014/main" id="{9EEDFBE7-5E95-4570-83BA-093E579DD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09" y="3833083"/>
            <a:ext cx="1714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Kensuke's Kingdom (Egmont Modern Classics) : Morpurgo, Michael:  Amazon.co.uk: Books">
            <a:extLst>
              <a:ext uri="{FF2B5EF4-FFF2-40B4-BE49-F238E27FC236}">
                <a16:creationId xmlns:a16="http://schemas.microsoft.com/office/drawing/2014/main" id="{5A5F341E-9CA1-46FA-A68D-445CB219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09" y="3781919"/>
            <a:ext cx="1714500" cy="2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6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824" y="0"/>
            <a:ext cx="12191434" cy="942411"/>
          </a:xfrm>
        </p:spPr>
        <p:txBody>
          <a:bodyPr>
            <a:noAutofit/>
          </a:bodyPr>
          <a:lstStyle/>
          <a:p>
            <a:r>
              <a:rPr lang="en-GB" sz="5000" b="1" u="sng" dirty="0">
                <a:latin typeface="Century Gothic" panose="020B0502020202020204" pitchFamily="34" charset="0"/>
              </a:rPr>
              <a:t>Important 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911BF-BB17-4127-B933-7FBF739783A3}"/>
              </a:ext>
            </a:extLst>
          </p:cNvPr>
          <p:cNvSpPr txBox="1"/>
          <p:nvPr/>
        </p:nvSpPr>
        <p:spPr>
          <a:xfrm>
            <a:off x="169554" y="351936"/>
            <a:ext cx="12191434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r>
              <a:rPr lang="en-US" sz="32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Trips –</a:t>
            </a:r>
            <a:r>
              <a:rPr lang="en-US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Residential yet to be confirmed- if not an activity day at Wild forest. </a:t>
            </a:r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Trip linked to compass for life and religious trips. 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b="1" dirty="0">
                <a:latin typeface="Century Gothic" panose="020B0502020202020204" pitchFamily="34" charset="0"/>
              </a:rPr>
              <a:t>Workshops- </a:t>
            </a:r>
            <a:r>
              <a:rPr lang="en-GB" sz="3200" dirty="0">
                <a:latin typeface="Century Gothic" panose="020B0502020202020204" pitchFamily="34" charset="0"/>
              </a:rPr>
              <a:t>police visit, e-safety, TFL using public transport.</a:t>
            </a:r>
            <a:endParaRPr lang="en-GB" sz="3200" b="1" dirty="0">
              <a:latin typeface="Century Gothic" panose="020B0502020202020204" pitchFamily="34" charset="0"/>
            </a:endParaRP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b="1" dirty="0">
                <a:latin typeface="Century Gothic" panose="020B0502020202020204" pitchFamily="34" charset="0"/>
              </a:rPr>
              <a:t>SATs</a:t>
            </a:r>
            <a:r>
              <a:rPr lang="en-GB" sz="3200" dirty="0">
                <a:latin typeface="Century Gothic" panose="020B0502020202020204" pitchFamily="34" charset="0"/>
              </a:rPr>
              <a:t> - </a:t>
            </a:r>
            <a:r>
              <a:rPr lang="en-GB" sz="3600" dirty="0"/>
              <a:t>The 2023 KS2 SATs will take place in the week commencing </a:t>
            </a:r>
            <a:r>
              <a:rPr lang="en-GB" sz="3600" b="1" dirty="0"/>
              <a:t>8th May 2023</a:t>
            </a:r>
            <a:r>
              <a:rPr lang="en-GB" sz="3600" dirty="0"/>
              <a:t>. The tests will take place over four days</a:t>
            </a:r>
            <a:endParaRPr lang="en-GB" sz="3600" dirty="0">
              <a:latin typeface="Century Gothic" panose="020B0502020202020204" pitchFamily="34" charset="0"/>
            </a:endParaRP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b="1" dirty="0">
                <a:latin typeface="Century Gothic" panose="020B0502020202020204" pitchFamily="34" charset="0"/>
              </a:rPr>
              <a:t>Secondary transfer deadline </a:t>
            </a:r>
            <a:r>
              <a:rPr lang="en-GB" sz="3200" dirty="0">
                <a:latin typeface="Century Gothic" panose="020B0502020202020204" pitchFamily="34" charset="0"/>
              </a:rPr>
              <a:t>coming up this half term. Speak to Jackie if you have any questions.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824" y="0"/>
            <a:ext cx="12191434" cy="942411"/>
          </a:xfrm>
        </p:spPr>
        <p:txBody>
          <a:bodyPr>
            <a:noAutofit/>
          </a:bodyPr>
          <a:lstStyle/>
          <a:p>
            <a:r>
              <a:rPr lang="en-GB" sz="5000" b="1" u="sng" dirty="0">
                <a:latin typeface="Century Gothic" panose="020B0502020202020204" pitchFamily="34" charset="0"/>
              </a:rPr>
              <a:t>Year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EE9724-466E-4AC0-AA03-A45A6FF028AB}"/>
              </a:ext>
            </a:extLst>
          </p:cNvPr>
          <p:cNvSpPr/>
          <p:nvPr/>
        </p:nvSpPr>
        <p:spPr>
          <a:xfrm>
            <a:off x="854765" y="1049697"/>
            <a:ext cx="10482470" cy="445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GB" altLang="en-US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We have high expectations and high aspirations for all children.</a:t>
            </a: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GB" altLang="en-US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We believe that our children can all be successful through hard work, determination and a positive attitude.</a:t>
            </a: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GB" altLang="en-US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We work tirelessly to ensure our children are given knowledge and skills so they are able to reach their full potential.</a:t>
            </a: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GB" altLang="en-US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We aim to keep the children focused, whilst still enjoying school.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GB" altLang="en-US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We ensure that our children develop independence and take on responsibility to prepare them for secondary school.</a:t>
            </a:r>
          </a:p>
        </p:txBody>
      </p:sp>
    </p:spTree>
    <p:extLst>
      <p:ext uri="{BB962C8B-B14F-4D97-AF65-F5344CB8AC3E}">
        <p14:creationId xmlns:p14="http://schemas.microsoft.com/office/powerpoint/2010/main" val="321250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824" y="0"/>
            <a:ext cx="12191434" cy="942411"/>
          </a:xfrm>
        </p:spPr>
        <p:txBody>
          <a:bodyPr>
            <a:noAutofit/>
          </a:bodyPr>
          <a:lstStyle/>
          <a:p>
            <a:r>
              <a:rPr lang="en-GB" sz="5000" b="1" u="sng" dirty="0">
                <a:latin typeface="Century Gothic" panose="020B0502020202020204" pitchFamily="34" charset="0"/>
              </a:rPr>
              <a:t>Year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A2868-1A74-449E-B7FD-B684D35500DD}"/>
              </a:ext>
            </a:extLst>
          </p:cNvPr>
          <p:cNvSpPr txBox="1"/>
          <p:nvPr/>
        </p:nvSpPr>
        <p:spPr>
          <a:xfrm>
            <a:off x="292970" y="1152939"/>
            <a:ext cx="120036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Children must know Y3/4 words as well and Y5/6 and be able to spell them in independent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There is an emphasis on vocabulary in reading and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Grammatical terminology and apply it in independent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Secure formal methods of calculation.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b="1" dirty="0">
                <a:latin typeface="Century Gothic" panose="020B0502020202020204" pitchFamily="34" charset="0"/>
              </a:rPr>
              <a:t>SATs </a:t>
            </a:r>
          </a:p>
          <a:p>
            <a:r>
              <a:rPr lang="en-GB" dirty="0">
                <a:latin typeface="Century Gothic" panose="020B0502020202020204" pitchFamily="34" charset="0"/>
              </a:rPr>
              <a:t>SATs are the Standardised Assessment Tests that are given to children at the end of Key Stage 2.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The SATs papers consist of: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283593"/>
                </a:solidFill>
                <a:latin typeface="Century Gothic" panose="020B0502020202020204" pitchFamily="34" charset="0"/>
              </a:rPr>
              <a:t>Spelling, punctuation and grammar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283593"/>
                </a:solidFill>
                <a:latin typeface="Century Gothic" panose="020B0502020202020204" pitchFamily="34" charset="0"/>
              </a:rPr>
              <a:t>Reading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283593"/>
                </a:solidFill>
                <a:latin typeface="Century Gothic" panose="020B0502020202020204" pitchFamily="34" charset="0"/>
              </a:rPr>
              <a:t>Maths Arithmetic and Reasoning)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kern="0" dirty="0">
              <a:solidFill>
                <a:srgbClr val="283593"/>
              </a:solidFill>
              <a:latin typeface="Century Gothic" panose="020B0502020202020204" pitchFamily="34" charset="0"/>
              <a:sym typeface="Nunito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kern="0" dirty="0">
                <a:solidFill>
                  <a:srgbClr val="000000"/>
                </a:solidFill>
                <a:latin typeface="Century Gothic" panose="020B0502020202020204" pitchFamily="34" charset="0"/>
                <a:sym typeface="Nunito"/>
              </a:rPr>
              <a:t>Writing is assessed using evidence collected throughout Year 6. There is no Year 6 SATs writing test. </a:t>
            </a:r>
          </a:p>
        </p:txBody>
      </p:sp>
    </p:spTree>
    <p:extLst>
      <p:ext uri="{BB962C8B-B14F-4D97-AF65-F5344CB8AC3E}">
        <p14:creationId xmlns:p14="http://schemas.microsoft.com/office/powerpoint/2010/main" val="190114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4986</TotalTime>
  <Words>1780</Words>
  <Application>Microsoft Office PowerPoint</Application>
  <PresentationFormat>Widescreen</PresentationFormat>
  <Paragraphs>200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Nunito</vt:lpstr>
      <vt:lpstr>Segoe UI</vt:lpstr>
      <vt:lpstr>Wingdings</vt:lpstr>
      <vt:lpstr>Office Theme</vt:lpstr>
      <vt:lpstr>PowerPoint Presentation</vt:lpstr>
      <vt:lpstr>Who are the adults in year 6?</vt:lpstr>
      <vt:lpstr>Upper Key Stage 2 Phase Leader</vt:lpstr>
      <vt:lpstr>What will your child be learning this year?</vt:lpstr>
      <vt:lpstr>Curriculum overview for Year 6</vt:lpstr>
      <vt:lpstr>English overview </vt:lpstr>
      <vt:lpstr>Important dates</vt:lpstr>
      <vt:lpstr>Year 6</vt:lpstr>
      <vt:lpstr>Year 6</vt:lpstr>
      <vt:lpstr>Reading records</vt:lpstr>
      <vt:lpstr>Reading</vt:lpstr>
      <vt:lpstr>Maths</vt:lpstr>
      <vt:lpstr>What will your child be learning this year?</vt:lpstr>
      <vt:lpstr>Uniform</vt:lpstr>
      <vt:lpstr>PowerPoint Presentation</vt:lpstr>
      <vt:lpstr>PE </vt:lpstr>
      <vt:lpstr>The school day  Arrival</vt:lpstr>
      <vt:lpstr>Dismissal</vt:lpstr>
      <vt:lpstr>Online Safety</vt:lpstr>
      <vt:lpstr>Safeguarding</vt:lpstr>
      <vt:lpstr>PowerPoint Presentation</vt:lpstr>
      <vt:lpstr>How can parents help?</vt:lpstr>
      <vt:lpstr> Communication </vt:lpstr>
      <vt:lpstr>Contacting your child’s teacher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Barnfield Parent Meeting 2020</dc:title>
  <dc:creator>DQuigley</dc:creator>
  <cp:lastModifiedBy>KVessey</cp:lastModifiedBy>
  <cp:revision>126</cp:revision>
  <dcterms:created xsi:type="dcterms:W3CDTF">2020-09-11T08:49:49Z</dcterms:created>
  <dcterms:modified xsi:type="dcterms:W3CDTF">2022-09-08T06:52:26Z</dcterms:modified>
</cp:coreProperties>
</file>