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6858000" cx="9144000"/>
  <p:notesSz cx="6797675" cy="9926625"/>
  <p:embeddedFontLst>
    <p:embeddedFont>
      <p:font typeface="Overlock"/>
      <p:regular r:id="rId44"/>
      <p:bold r:id="rId45"/>
      <p:italic r:id="rId46"/>
      <p:boldItalic r:id="rId47"/>
    </p:embeddedFont>
    <p:embeddedFont>
      <p:font typeface="Century Gothic"/>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52" roundtripDataSignature="AMtx7mh3rTY2ZHka1o9jAAjiyqqoHrir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234CC11-822C-4C97-976F-8DA2D01BD821}">
  <a:tblStyle styleId="{6234CC11-822C-4C97-976F-8DA2D01BD821}" styleName="Table_0">
    <a:wholeTbl>
      <a:tcTxStyle b="off" i="off">
        <a:font>
          <a:latin typeface="Trebuchet MS"/>
          <a:ea typeface="Trebuchet MS"/>
          <a:cs typeface="Trebuchet MS"/>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F6FC"/>
          </a:solidFill>
        </a:fill>
      </a:tcStyle>
    </a:wholeTbl>
    <a:band1H>
      <a:tcTxStyle/>
      <a:tcStyle>
        <a:fill>
          <a:solidFill>
            <a:srgbClr val="D1ECF9"/>
          </a:solidFill>
        </a:fill>
      </a:tcStyle>
    </a:band1H>
    <a:band2H>
      <a:tcTxStyle/>
    </a:band2H>
    <a:band1V>
      <a:tcTxStyle/>
      <a:tcStyle>
        <a:fill>
          <a:solidFill>
            <a:srgbClr val="D1ECF9"/>
          </a:solidFill>
        </a:fill>
      </a:tcStyle>
    </a:band1V>
    <a:band2V>
      <a:tcTxStyle/>
    </a:band2V>
    <a:lastCol>
      <a:tcTxStyle b="on" i="off">
        <a:font>
          <a:latin typeface="Trebuchet MS"/>
          <a:ea typeface="Trebuchet MS"/>
          <a:cs typeface="Trebuchet MS"/>
        </a:font>
        <a:schemeClr val="lt1"/>
      </a:tcTxStyle>
      <a:tcStyle>
        <a:fill>
          <a:solidFill>
            <a:schemeClr val="accent1"/>
          </a:solidFill>
        </a:fill>
      </a:tcStyle>
    </a:lastCol>
    <a:firstCol>
      <a:tcTxStyle b="on" i="off">
        <a:font>
          <a:latin typeface="Trebuchet MS"/>
          <a:ea typeface="Trebuchet MS"/>
          <a:cs typeface="Trebuchet MS"/>
        </a:font>
        <a:schemeClr val="lt1"/>
      </a:tcTxStyle>
      <a:tcStyle>
        <a:fill>
          <a:solidFill>
            <a:schemeClr val="accent1"/>
          </a:solidFill>
        </a:fill>
      </a:tcStyle>
    </a:firstCol>
    <a:lastRow>
      <a:tcTxStyle b="on" i="off">
        <a:font>
          <a:latin typeface="Trebuchet MS"/>
          <a:ea typeface="Trebuchet MS"/>
          <a:cs typeface="Trebuchet MS"/>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Trebuchet MS"/>
          <a:ea typeface="Trebuchet MS"/>
          <a:cs typeface="Trebuchet MS"/>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Overlock-regular.fntdata"/><Relationship Id="rId43" Type="http://schemas.openxmlformats.org/officeDocument/2006/relationships/slide" Target="slides/slide37.xml"/><Relationship Id="rId46" Type="http://schemas.openxmlformats.org/officeDocument/2006/relationships/font" Target="fonts/Overlock-italic.fntdata"/><Relationship Id="rId45" Type="http://schemas.openxmlformats.org/officeDocument/2006/relationships/font" Target="fonts/Overlock-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CenturyGothic-regular.fntdata"/><Relationship Id="rId47" Type="http://schemas.openxmlformats.org/officeDocument/2006/relationships/font" Target="fonts/Overlock-boldItalic.fntdata"/><Relationship Id="rId49" Type="http://schemas.openxmlformats.org/officeDocument/2006/relationships/font" Target="fonts/CenturyGothic-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CenturyGothic-boldItalic.fntdata"/><Relationship Id="rId50" Type="http://schemas.openxmlformats.org/officeDocument/2006/relationships/font" Target="fonts/CenturyGothic-italic.fntdata"/><Relationship Id="rId52"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1"/>
            <a:ext cx="2945659" cy="49633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50443" y="1"/>
            <a:ext cx="2945659" cy="496332"/>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428584"/>
            <a:ext cx="2945659" cy="496332"/>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50443" y="9428584"/>
            <a:ext cx="2945659" cy="496332"/>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0" name="Google Shape;160;p1: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0: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9" name="Google Shape;219;p10: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0:notes"/>
          <p:cNvSpPr txBox="1"/>
          <p:nvPr>
            <p:ph idx="12" type="sldNum"/>
          </p:nvPr>
        </p:nvSpPr>
        <p:spPr>
          <a:xfrm>
            <a:off x="3850443" y="9428584"/>
            <a:ext cx="2945659" cy="49633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1: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25" name="Google Shape;225;p11: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2: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3" name="Google Shape;233;p12: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3: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0" name="Google Shape;240;p13: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4: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8" name="Google Shape;248;p14: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5: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54" name="Google Shape;254;p15: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6: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4" name="Google Shape;264;p16: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7: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1" name="Google Shape;271;p17: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8: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8" name="Google Shape;278;p18: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9: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8" name="Google Shape;288;p19: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2: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7" name="Google Shape;167;p2: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0: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6" name="Google Shape;296;p20: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1: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5" name="Google Shape;305;p21: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2: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4" name="Google Shape;314;p22: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3: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0" name="Google Shape;320;p23: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4: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6" name="Google Shape;326;p24: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5: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3" name="Google Shape;333;p25: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6: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1" name="Google Shape;341;p26: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7: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8" name="Google Shape;348;p27: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8: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4" name="Google Shape;354;p28: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9: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2" name="Google Shape;362;p29: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3: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3" name="Google Shape;173;p3: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30: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9" name="Google Shape;369;p30: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31: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75" name="Google Shape;375;p31: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32: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81" name="Google Shape;381;p32: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33: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88" name="Google Shape;388;p33: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89" name="Google Shape;389;p33:notes"/>
          <p:cNvSpPr txBox="1"/>
          <p:nvPr>
            <p:ph idx="12" type="sldNum"/>
          </p:nvPr>
        </p:nvSpPr>
        <p:spPr>
          <a:xfrm>
            <a:off x="3850443" y="9428584"/>
            <a:ext cx="2945659" cy="49633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34: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96" name="Google Shape;396;p34: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34:notes"/>
          <p:cNvSpPr txBox="1"/>
          <p:nvPr>
            <p:ph idx="12" type="sldNum"/>
          </p:nvPr>
        </p:nvSpPr>
        <p:spPr>
          <a:xfrm>
            <a:off x="3850443" y="9428584"/>
            <a:ext cx="2945659" cy="49633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35: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3" name="Google Shape;403;p35: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35:notes"/>
          <p:cNvSpPr txBox="1"/>
          <p:nvPr>
            <p:ph idx="12" type="sldNum"/>
          </p:nvPr>
        </p:nvSpPr>
        <p:spPr>
          <a:xfrm>
            <a:off x="3850443" y="9428584"/>
            <a:ext cx="2945659" cy="49633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6: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11" name="Google Shape;411;p36: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7: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17" name="Google Shape;417;p37: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4: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9" name="Google Shape;179;p4: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5: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6" name="Google Shape;186;p5: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6: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3" name="Google Shape;193;p6: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7: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9" name="Google Shape;199;p7: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8: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8" name="Google Shape;208;p8: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9: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14" name="Google Shape;214;p9:notes"/>
          <p:cNvSpPr/>
          <p:nvPr>
            <p:ph idx="2" type="sldImg"/>
          </p:nvPr>
        </p:nvSpPr>
        <p:spPr>
          <a:xfrm>
            <a:off x="917575" y="746125"/>
            <a:ext cx="4962525" cy="372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6" name="Shape 26"/>
        <p:cNvGrpSpPr/>
        <p:nvPr/>
      </p:nvGrpSpPr>
      <p:grpSpPr>
        <a:xfrm>
          <a:off x="0" y="0"/>
          <a:ext cx="0" cy="0"/>
          <a:chOff x="0" y="0"/>
          <a:chExt cx="0" cy="0"/>
        </a:xfrm>
      </p:grpSpPr>
      <p:grpSp>
        <p:nvGrpSpPr>
          <p:cNvPr id="27" name="Google Shape;27;p39"/>
          <p:cNvGrpSpPr/>
          <p:nvPr/>
        </p:nvGrpSpPr>
        <p:grpSpPr>
          <a:xfrm>
            <a:off x="-8466" y="-8468"/>
            <a:ext cx="9171316" cy="6874935"/>
            <a:chOff x="-8466" y="-8468"/>
            <a:chExt cx="9171316" cy="6874935"/>
          </a:xfrm>
        </p:grpSpPr>
        <p:cxnSp>
          <p:nvCxnSpPr>
            <p:cNvPr id="28" name="Google Shape;28;p39"/>
            <p:cNvCxnSpPr/>
            <p:nvPr/>
          </p:nvCxnSpPr>
          <p:spPr>
            <a:xfrm flipH="1" rot="10800000">
              <a:off x="5130830" y="4175605"/>
              <a:ext cx="4022475" cy="2682396"/>
            </a:xfrm>
            <a:prstGeom prst="straightConnector1">
              <a:avLst/>
            </a:prstGeom>
            <a:noFill/>
            <a:ln cap="flat" cmpd="sng" w="9525">
              <a:solidFill>
                <a:schemeClr val="accent1">
                  <a:alpha val="69803"/>
                </a:schemeClr>
              </a:solidFill>
              <a:prstDash val="solid"/>
              <a:round/>
              <a:headEnd len="sm" w="sm" type="none"/>
              <a:tailEnd len="sm" w="sm" type="none"/>
            </a:ln>
          </p:spPr>
        </p:cxnSp>
        <p:cxnSp>
          <p:nvCxnSpPr>
            <p:cNvPr id="29" name="Google Shape;29;p39"/>
            <p:cNvCxnSpPr/>
            <p:nvPr/>
          </p:nvCxnSpPr>
          <p:spPr>
            <a:xfrm>
              <a:off x="7042707" y="0"/>
              <a:ext cx="1219200" cy="6858000"/>
            </a:xfrm>
            <a:prstGeom prst="straightConnector1">
              <a:avLst/>
            </a:prstGeom>
            <a:noFill/>
            <a:ln cap="flat" cmpd="sng" w="9525">
              <a:solidFill>
                <a:schemeClr val="accent1">
                  <a:alpha val="69803"/>
                </a:schemeClr>
              </a:solidFill>
              <a:prstDash val="solid"/>
              <a:round/>
              <a:headEnd len="sm" w="sm" type="none"/>
              <a:tailEnd len="sm" w="sm" type="none"/>
            </a:ln>
          </p:spPr>
        </p:cxnSp>
        <p:sp>
          <p:nvSpPr>
            <p:cNvPr id="30" name="Google Shape;30;p39"/>
            <p:cNvSpPr/>
            <p:nvPr/>
          </p:nvSpPr>
          <p:spPr>
            <a:xfrm>
              <a:off x="6891896" y="1"/>
              <a:ext cx="2269442" cy="6866466"/>
            </a:xfrm>
            <a:custGeom>
              <a:rect b="b" l="l" r="r" t="t"/>
              <a:pathLst>
                <a:path extrusionOk="0" h="6866466" w="2269442">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5686"/>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9"/>
            <p:cNvSpPr/>
            <p:nvPr/>
          </p:nvSpPr>
          <p:spPr>
            <a:xfrm>
              <a:off x="7205158" y="-8467"/>
              <a:ext cx="1948147" cy="6866467"/>
            </a:xfrm>
            <a:custGeom>
              <a:rect b="b" l="l" r="r" t="t"/>
              <a:pathLst>
                <a:path extrusionOk="0" h="6866467" w="194814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9"/>
            <p:cNvSpPr/>
            <p:nvPr/>
          </p:nvSpPr>
          <p:spPr>
            <a:xfrm>
              <a:off x="6637896" y="3920066"/>
              <a:ext cx="2513565" cy="2937933"/>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rgbClr val="16B0E3">
                <a:alpha val="6588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9"/>
            <p:cNvSpPr/>
            <p:nvPr/>
          </p:nvSpPr>
          <p:spPr>
            <a:xfrm>
              <a:off x="7010429" y="-8467"/>
              <a:ext cx="2142876" cy="6866467"/>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16B0E3">
                <a:alpha val="49803"/>
              </a:srgbClr>
            </a:solidFill>
            <a:ln>
              <a:noFill/>
            </a:ln>
          </p:spPr>
        </p:sp>
        <p:sp>
          <p:nvSpPr>
            <p:cNvPr id="34" name="Google Shape;34;p39"/>
            <p:cNvSpPr/>
            <p:nvPr/>
          </p:nvSpPr>
          <p:spPr>
            <a:xfrm>
              <a:off x="8295776" y="-8467"/>
              <a:ext cx="857530" cy="6866467"/>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69803"/>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9"/>
            <p:cNvSpPr/>
            <p:nvPr/>
          </p:nvSpPr>
          <p:spPr>
            <a:xfrm>
              <a:off x="8094165" y="-8468"/>
              <a:ext cx="1066770" cy="6866467"/>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rgbClr val="226292">
                <a:alpha val="8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9"/>
            <p:cNvSpPr/>
            <p:nvPr/>
          </p:nvSpPr>
          <p:spPr>
            <a:xfrm>
              <a:off x="8068764" y="4893733"/>
              <a:ext cx="1094086" cy="1964267"/>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rgbClr val="16B0E3">
                <a:alpha val="6588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9"/>
            <p:cNvSpPr/>
            <p:nvPr/>
          </p:nvSpPr>
          <p:spPr>
            <a:xfrm>
              <a:off x="-8466" y="-8468"/>
              <a:ext cx="863600" cy="5698067"/>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84705"/>
              </a:schemeClr>
            </a:solidFill>
            <a:ln>
              <a:noFill/>
            </a:ln>
          </p:spPr>
        </p:sp>
      </p:grpSp>
      <p:sp>
        <p:nvSpPr>
          <p:cNvPr id="38" name="Google Shape;38;p39"/>
          <p:cNvSpPr txBox="1"/>
          <p:nvPr>
            <p:ph type="ctrTitle"/>
          </p:nvPr>
        </p:nvSpPr>
        <p:spPr>
          <a:xfrm>
            <a:off x="1130595" y="2404534"/>
            <a:ext cx="5826719" cy="164630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9"/>
          <p:cNvSpPr txBox="1"/>
          <p:nvPr>
            <p:ph idx="1" type="subTitle"/>
          </p:nvPr>
        </p:nvSpPr>
        <p:spPr>
          <a:xfrm>
            <a:off x="1130595" y="4050834"/>
            <a:ext cx="5826719" cy="1096899"/>
          </a:xfrm>
          <a:prstGeom prst="rect">
            <a:avLst/>
          </a:prstGeom>
          <a:noFill/>
          <a:ln>
            <a:noFill/>
          </a:ln>
        </p:spPr>
        <p:txBody>
          <a:bodyPr anchorCtr="0" anchor="t" bIns="45700" lIns="91425" spcFirstLastPara="1" rIns="91425" wrap="square" tIns="4570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p:txBody>
      </p:sp>
      <p:sp>
        <p:nvSpPr>
          <p:cNvPr id="40" name="Google Shape;40;p39"/>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9"/>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9"/>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5" name="Shape 95"/>
        <p:cNvGrpSpPr/>
        <p:nvPr/>
      </p:nvGrpSpPr>
      <p:grpSpPr>
        <a:xfrm>
          <a:off x="0" y="0"/>
          <a:ext cx="0" cy="0"/>
          <a:chOff x="0" y="0"/>
          <a:chExt cx="0" cy="0"/>
        </a:xfrm>
      </p:grpSpPr>
      <p:sp>
        <p:nvSpPr>
          <p:cNvPr id="96" name="Google Shape;96;p48"/>
          <p:cNvSpPr txBox="1"/>
          <p:nvPr>
            <p:ph type="title"/>
          </p:nvPr>
        </p:nvSpPr>
        <p:spPr>
          <a:xfrm>
            <a:off x="609599" y="1498604"/>
            <a:ext cx="2790182" cy="1278466"/>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48"/>
          <p:cNvSpPr txBox="1"/>
          <p:nvPr>
            <p:ph idx="1" type="body"/>
          </p:nvPr>
        </p:nvSpPr>
        <p:spPr>
          <a:xfrm>
            <a:off x="3571275" y="514925"/>
            <a:ext cx="3386037" cy="552643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98" name="Google Shape;98;p48"/>
          <p:cNvSpPr txBox="1"/>
          <p:nvPr>
            <p:ph idx="2" type="body"/>
          </p:nvPr>
        </p:nvSpPr>
        <p:spPr>
          <a:xfrm>
            <a:off x="609599" y="2777069"/>
            <a:ext cx="2790182" cy="258444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840"/>
              <a:buNone/>
              <a:defRPr sz="1050"/>
            </a:lvl2pPr>
            <a:lvl3pPr indent="-228600" lvl="2" marL="1371600" algn="l">
              <a:spcBef>
                <a:spcPts val="1000"/>
              </a:spcBef>
              <a:spcAft>
                <a:spcPts val="0"/>
              </a:spcAft>
              <a:buSzPts val="720"/>
              <a:buNone/>
              <a:defRPr sz="900"/>
            </a:lvl3pPr>
            <a:lvl4pPr indent="-228600" lvl="3" marL="1828800" algn="l">
              <a:spcBef>
                <a:spcPts val="1000"/>
              </a:spcBef>
              <a:spcAft>
                <a:spcPts val="0"/>
              </a:spcAft>
              <a:buSzPts val="600"/>
              <a:buNone/>
              <a:defRPr sz="750"/>
            </a:lvl4pPr>
            <a:lvl5pPr indent="-228600" lvl="4" marL="2286000" algn="l">
              <a:spcBef>
                <a:spcPts val="1000"/>
              </a:spcBef>
              <a:spcAft>
                <a:spcPts val="0"/>
              </a:spcAft>
              <a:buSzPts val="600"/>
              <a:buNone/>
              <a:defRPr sz="750"/>
            </a:lvl5pPr>
            <a:lvl6pPr indent="-228600" lvl="5" marL="2743200" algn="l">
              <a:spcBef>
                <a:spcPts val="1000"/>
              </a:spcBef>
              <a:spcAft>
                <a:spcPts val="0"/>
              </a:spcAft>
              <a:buSzPts val="600"/>
              <a:buNone/>
              <a:defRPr sz="750"/>
            </a:lvl6pPr>
            <a:lvl7pPr indent="-228600" lvl="6" marL="3200400" algn="l">
              <a:spcBef>
                <a:spcPts val="1000"/>
              </a:spcBef>
              <a:spcAft>
                <a:spcPts val="0"/>
              </a:spcAft>
              <a:buSzPts val="600"/>
              <a:buNone/>
              <a:defRPr sz="750"/>
            </a:lvl7pPr>
            <a:lvl8pPr indent="-228600" lvl="7" marL="3657600" algn="l">
              <a:spcBef>
                <a:spcPts val="1000"/>
              </a:spcBef>
              <a:spcAft>
                <a:spcPts val="0"/>
              </a:spcAft>
              <a:buSzPts val="600"/>
              <a:buNone/>
              <a:defRPr sz="750"/>
            </a:lvl8pPr>
            <a:lvl9pPr indent="-228600" lvl="8" marL="4114800" algn="l">
              <a:spcBef>
                <a:spcPts val="1000"/>
              </a:spcBef>
              <a:spcAft>
                <a:spcPts val="0"/>
              </a:spcAft>
              <a:buSzPts val="600"/>
              <a:buNone/>
              <a:defRPr sz="750"/>
            </a:lvl9pPr>
          </a:lstStyle>
          <a:p/>
        </p:txBody>
      </p:sp>
      <p:sp>
        <p:nvSpPr>
          <p:cNvPr id="99" name="Google Shape;99;p48"/>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48"/>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48"/>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2" name="Shape 102"/>
        <p:cNvGrpSpPr/>
        <p:nvPr/>
      </p:nvGrpSpPr>
      <p:grpSpPr>
        <a:xfrm>
          <a:off x="0" y="0"/>
          <a:ext cx="0" cy="0"/>
          <a:chOff x="0" y="0"/>
          <a:chExt cx="0" cy="0"/>
        </a:xfrm>
      </p:grpSpPr>
      <p:sp>
        <p:nvSpPr>
          <p:cNvPr id="103" name="Google Shape;103;p49"/>
          <p:cNvSpPr txBox="1"/>
          <p:nvPr>
            <p:ph type="title"/>
          </p:nvPr>
        </p:nvSpPr>
        <p:spPr>
          <a:xfrm>
            <a:off x="609599" y="4800600"/>
            <a:ext cx="6347714"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400"/>
              <a:buFont typeface="Trebuchet MS"/>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49"/>
          <p:cNvSpPr/>
          <p:nvPr>
            <p:ph idx="2" type="pic"/>
          </p:nvPr>
        </p:nvSpPr>
        <p:spPr>
          <a:xfrm>
            <a:off x="609599" y="609600"/>
            <a:ext cx="6347714" cy="3845718"/>
          </a:xfrm>
          <a:prstGeom prst="rect">
            <a:avLst/>
          </a:prstGeom>
          <a:noFill/>
          <a:ln>
            <a:noFill/>
          </a:ln>
        </p:spPr>
      </p:sp>
      <p:sp>
        <p:nvSpPr>
          <p:cNvPr id="105" name="Google Shape;105;p49"/>
          <p:cNvSpPr txBox="1"/>
          <p:nvPr>
            <p:ph idx="1" type="body"/>
          </p:nvPr>
        </p:nvSpPr>
        <p:spPr>
          <a:xfrm>
            <a:off x="609599" y="5367338"/>
            <a:ext cx="6347714" cy="67402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06" name="Google Shape;106;p49"/>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49"/>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49"/>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109" name="Shape 109"/>
        <p:cNvGrpSpPr/>
        <p:nvPr/>
      </p:nvGrpSpPr>
      <p:grpSpPr>
        <a:xfrm>
          <a:off x="0" y="0"/>
          <a:ext cx="0" cy="0"/>
          <a:chOff x="0" y="0"/>
          <a:chExt cx="0" cy="0"/>
        </a:xfrm>
      </p:grpSpPr>
      <p:sp>
        <p:nvSpPr>
          <p:cNvPr id="110" name="Google Shape;110;p50"/>
          <p:cNvSpPr txBox="1"/>
          <p:nvPr>
            <p:ph type="title"/>
          </p:nvPr>
        </p:nvSpPr>
        <p:spPr>
          <a:xfrm>
            <a:off x="609600" y="609600"/>
            <a:ext cx="6347714" cy="3403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50"/>
          <p:cNvSpPr txBox="1"/>
          <p:nvPr>
            <p:ph idx="1" type="body"/>
          </p:nvPr>
        </p:nvSpPr>
        <p:spPr>
          <a:xfrm>
            <a:off x="609600" y="4470400"/>
            <a:ext cx="6347714"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12" name="Google Shape;112;p50"/>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50"/>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50"/>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15" name="Shape 115"/>
        <p:cNvGrpSpPr/>
        <p:nvPr/>
      </p:nvGrpSpPr>
      <p:grpSpPr>
        <a:xfrm>
          <a:off x="0" y="0"/>
          <a:ext cx="0" cy="0"/>
          <a:chOff x="0" y="0"/>
          <a:chExt cx="0" cy="0"/>
        </a:xfrm>
      </p:grpSpPr>
      <p:sp>
        <p:nvSpPr>
          <p:cNvPr id="116" name="Google Shape;116;p51"/>
          <p:cNvSpPr txBox="1"/>
          <p:nvPr>
            <p:ph type="title"/>
          </p:nvPr>
        </p:nvSpPr>
        <p:spPr>
          <a:xfrm>
            <a:off x="774885" y="609600"/>
            <a:ext cx="6072182"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51"/>
          <p:cNvSpPr txBox="1"/>
          <p:nvPr>
            <p:ph idx="1" type="body"/>
          </p:nvPr>
        </p:nvSpPr>
        <p:spPr>
          <a:xfrm>
            <a:off x="1101074" y="3632200"/>
            <a:ext cx="541980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280"/>
              <a:buFont typeface="Trebuchet MS"/>
              <a:buNone/>
              <a:defRPr sz="1600">
                <a:solidFill>
                  <a:srgbClr val="7F7F7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18" name="Google Shape;118;p51"/>
          <p:cNvSpPr txBox="1"/>
          <p:nvPr>
            <p:ph idx="2" type="body"/>
          </p:nvPr>
        </p:nvSpPr>
        <p:spPr>
          <a:xfrm>
            <a:off x="609598" y="4470400"/>
            <a:ext cx="6347715"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19" name="Google Shape;119;p51"/>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51"/>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51"/>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22" name="Google Shape;122;p51"/>
          <p:cNvSpPr txBox="1"/>
          <p:nvPr/>
        </p:nvSpPr>
        <p:spPr>
          <a:xfrm>
            <a:off x="482711" y="790378"/>
            <a:ext cx="457319"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8000">
                <a:solidFill>
                  <a:srgbClr val="9EDFF5"/>
                </a:solidFill>
                <a:latin typeface="Arial"/>
                <a:ea typeface="Arial"/>
                <a:cs typeface="Arial"/>
                <a:sym typeface="Arial"/>
              </a:rPr>
              <a:t>“</a:t>
            </a:r>
            <a:endParaRPr/>
          </a:p>
        </p:txBody>
      </p:sp>
      <p:sp>
        <p:nvSpPr>
          <p:cNvPr id="123" name="Google Shape;123;p51"/>
          <p:cNvSpPr txBox="1"/>
          <p:nvPr/>
        </p:nvSpPr>
        <p:spPr>
          <a:xfrm>
            <a:off x="6747699" y="2886556"/>
            <a:ext cx="457319"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8000">
                <a:solidFill>
                  <a:srgbClr val="9EDFF5"/>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24" name="Shape 124"/>
        <p:cNvGrpSpPr/>
        <p:nvPr/>
      </p:nvGrpSpPr>
      <p:grpSpPr>
        <a:xfrm>
          <a:off x="0" y="0"/>
          <a:ext cx="0" cy="0"/>
          <a:chOff x="0" y="0"/>
          <a:chExt cx="0" cy="0"/>
        </a:xfrm>
      </p:grpSpPr>
      <p:sp>
        <p:nvSpPr>
          <p:cNvPr id="125" name="Google Shape;125;p52"/>
          <p:cNvSpPr txBox="1"/>
          <p:nvPr>
            <p:ph type="title"/>
          </p:nvPr>
        </p:nvSpPr>
        <p:spPr>
          <a:xfrm>
            <a:off x="609598" y="1931988"/>
            <a:ext cx="6347715" cy="259546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52"/>
          <p:cNvSpPr txBox="1"/>
          <p:nvPr>
            <p:ph idx="1" type="body"/>
          </p:nvPr>
        </p:nvSpPr>
        <p:spPr>
          <a:xfrm>
            <a:off x="609598" y="4527448"/>
            <a:ext cx="6347715"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27" name="Google Shape;127;p52"/>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52"/>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52"/>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30" name="Shape 130"/>
        <p:cNvGrpSpPr/>
        <p:nvPr/>
      </p:nvGrpSpPr>
      <p:grpSpPr>
        <a:xfrm>
          <a:off x="0" y="0"/>
          <a:ext cx="0" cy="0"/>
          <a:chOff x="0" y="0"/>
          <a:chExt cx="0" cy="0"/>
        </a:xfrm>
      </p:grpSpPr>
      <p:sp>
        <p:nvSpPr>
          <p:cNvPr id="131" name="Google Shape;131;p53"/>
          <p:cNvSpPr txBox="1"/>
          <p:nvPr>
            <p:ph type="title"/>
          </p:nvPr>
        </p:nvSpPr>
        <p:spPr>
          <a:xfrm>
            <a:off x="774885" y="609600"/>
            <a:ext cx="6072182"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53"/>
          <p:cNvSpPr txBox="1"/>
          <p:nvPr>
            <p:ph idx="1" type="body"/>
          </p:nvPr>
        </p:nvSpPr>
        <p:spPr>
          <a:xfrm>
            <a:off x="609597" y="4013200"/>
            <a:ext cx="6347716"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rgbClr val="3F3F3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3" name="Google Shape;133;p53"/>
          <p:cNvSpPr txBox="1"/>
          <p:nvPr>
            <p:ph idx="2" type="body"/>
          </p:nvPr>
        </p:nvSpPr>
        <p:spPr>
          <a:xfrm>
            <a:off x="609598" y="4527448"/>
            <a:ext cx="6347715"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34" name="Google Shape;134;p53"/>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53"/>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53"/>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37" name="Google Shape;137;p53"/>
          <p:cNvSpPr txBox="1"/>
          <p:nvPr/>
        </p:nvSpPr>
        <p:spPr>
          <a:xfrm>
            <a:off x="482711" y="790378"/>
            <a:ext cx="457319"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8000">
                <a:solidFill>
                  <a:srgbClr val="9EDFF5"/>
                </a:solidFill>
                <a:latin typeface="Arial"/>
                <a:ea typeface="Arial"/>
                <a:cs typeface="Arial"/>
                <a:sym typeface="Arial"/>
              </a:rPr>
              <a:t>“</a:t>
            </a:r>
            <a:endParaRPr/>
          </a:p>
        </p:txBody>
      </p:sp>
      <p:sp>
        <p:nvSpPr>
          <p:cNvPr id="138" name="Google Shape;138;p53"/>
          <p:cNvSpPr txBox="1"/>
          <p:nvPr/>
        </p:nvSpPr>
        <p:spPr>
          <a:xfrm>
            <a:off x="6747699" y="2886556"/>
            <a:ext cx="457319"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8000">
                <a:solidFill>
                  <a:srgbClr val="9EDFF5"/>
                </a:solidFill>
                <a:latin typeface="Arial"/>
                <a:ea typeface="Arial"/>
                <a:cs typeface="Arial"/>
                <a:sym typeface="Arial"/>
              </a:rPr>
              <a:t>”</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39" name="Shape 139"/>
        <p:cNvGrpSpPr/>
        <p:nvPr/>
      </p:nvGrpSpPr>
      <p:grpSpPr>
        <a:xfrm>
          <a:off x="0" y="0"/>
          <a:ext cx="0" cy="0"/>
          <a:chOff x="0" y="0"/>
          <a:chExt cx="0" cy="0"/>
        </a:xfrm>
      </p:grpSpPr>
      <p:sp>
        <p:nvSpPr>
          <p:cNvPr id="140" name="Google Shape;140;p54"/>
          <p:cNvSpPr txBox="1"/>
          <p:nvPr>
            <p:ph type="title"/>
          </p:nvPr>
        </p:nvSpPr>
        <p:spPr>
          <a:xfrm>
            <a:off x="615848" y="609600"/>
            <a:ext cx="6341465"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54"/>
          <p:cNvSpPr txBox="1"/>
          <p:nvPr>
            <p:ph idx="1" type="body"/>
          </p:nvPr>
        </p:nvSpPr>
        <p:spPr>
          <a:xfrm>
            <a:off x="609597" y="4013200"/>
            <a:ext cx="6347716"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chemeClr val="accent1"/>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42" name="Google Shape;142;p54"/>
          <p:cNvSpPr txBox="1"/>
          <p:nvPr>
            <p:ph idx="2" type="body"/>
          </p:nvPr>
        </p:nvSpPr>
        <p:spPr>
          <a:xfrm>
            <a:off x="609598" y="4527448"/>
            <a:ext cx="6347715"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43" name="Google Shape;143;p54"/>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54"/>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54"/>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6" name="Shape 146"/>
        <p:cNvGrpSpPr/>
        <p:nvPr/>
      </p:nvGrpSpPr>
      <p:grpSpPr>
        <a:xfrm>
          <a:off x="0" y="0"/>
          <a:ext cx="0" cy="0"/>
          <a:chOff x="0" y="0"/>
          <a:chExt cx="0" cy="0"/>
        </a:xfrm>
      </p:grpSpPr>
      <p:sp>
        <p:nvSpPr>
          <p:cNvPr id="147" name="Google Shape;147;p55"/>
          <p:cNvSpPr txBox="1"/>
          <p:nvPr>
            <p:ph type="title"/>
          </p:nvPr>
        </p:nvSpPr>
        <p:spPr>
          <a:xfrm>
            <a:off x="609599" y="609600"/>
            <a:ext cx="6347713"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55"/>
          <p:cNvSpPr txBox="1"/>
          <p:nvPr>
            <p:ph idx="1" type="body"/>
          </p:nvPr>
        </p:nvSpPr>
        <p:spPr>
          <a:xfrm rot="5400000">
            <a:off x="1843070" y="927120"/>
            <a:ext cx="3880773" cy="6347714"/>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49" name="Google Shape;149;p55"/>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55"/>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55"/>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2" name="Shape 152"/>
        <p:cNvGrpSpPr/>
        <p:nvPr/>
      </p:nvGrpSpPr>
      <p:grpSpPr>
        <a:xfrm>
          <a:off x="0" y="0"/>
          <a:ext cx="0" cy="0"/>
          <a:chOff x="0" y="0"/>
          <a:chExt cx="0" cy="0"/>
        </a:xfrm>
      </p:grpSpPr>
      <p:sp>
        <p:nvSpPr>
          <p:cNvPr id="153" name="Google Shape;153;p56"/>
          <p:cNvSpPr txBox="1"/>
          <p:nvPr>
            <p:ph type="title"/>
          </p:nvPr>
        </p:nvSpPr>
        <p:spPr>
          <a:xfrm rot="5400000">
            <a:off x="3840993" y="2745920"/>
            <a:ext cx="5251451" cy="978812"/>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56"/>
          <p:cNvSpPr txBox="1"/>
          <p:nvPr>
            <p:ph idx="1" type="body"/>
          </p:nvPr>
        </p:nvSpPr>
        <p:spPr>
          <a:xfrm rot="5400000">
            <a:off x="581386" y="637813"/>
            <a:ext cx="5251451" cy="5195026"/>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55" name="Google Shape;155;p56"/>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56"/>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56"/>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3" name="Shape 43"/>
        <p:cNvGrpSpPr/>
        <p:nvPr/>
      </p:nvGrpSpPr>
      <p:grpSpPr>
        <a:xfrm>
          <a:off x="0" y="0"/>
          <a:ext cx="0" cy="0"/>
          <a:chOff x="0" y="0"/>
          <a:chExt cx="0" cy="0"/>
        </a:xfrm>
      </p:grpSpPr>
      <p:sp>
        <p:nvSpPr>
          <p:cNvPr id="44" name="Google Shape;44;p40"/>
          <p:cNvSpPr txBox="1"/>
          <p:nvPr>
            <p:ph type="title"/>
          </p:nvPr>
        </p:nvSpPr>
        <p:spPr>
          <a:xfrm>
            <a:off x="609599" y="609600"/>
            <a:ext cx="6347713"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40"/>
          <p:cNvSpPr txBox="1"/>
          <p:nvPr>
            <p:ph idx="1" type="body"/>
          </p:nvPr>
        </p:nvSpPr>
        <p:spPr>
          <a:xfrm>
            <a:off x="609599" y="2160590"/>
            <a:ext cx="6347714"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46" name="Google Shape;46;p40"/>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0"/>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0"/>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2 Content" type="txAndTwoObj">
  <p:cSld name="TEXT_AND_TWO_OBJECTS">
    <p:spTree>
      <p:nvGrpSpPr>
        <p:cNvPr id="49" name="Shape 49"/>
        <p:cNvGrpSpPr/>
        <p:nvPr/>
      </p:nvGrpSpPr>
      <p:grpSpPr>
        <a:xfrm>
          <a:off x="0" y="0"/>
          <a:ext cx="0" cy="0"/>
          <a:chOff x="0" y="0"/>
          <a:chExt cx="0" cy="0"/>
        </a:xfrm>
      </p:grpSpPr>
      <p:sp>
        <p:nvSpPr>
          <p:cNvPr id="50" name="Google Shape;50;p41"/>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2" name="Google Shape;52;p41"/>
          <p:cNvSpPr txBox="1"/>
          <p:nvPr>
            <p:ph idx="2" type="body"/>
          </p:nvPr>
        </p:nvSpPr>
        <p:spPr>
          <a:xfrm>
            <a:off x="4648200" y="1600200"/>
            <a:ext cx="4038600" cy="218598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3" name="Google Shape;53;p41"/>
          <p:cNvSpPr txBox="1"/>
          <p:nvPr>
            <p:ph idx="3" type="body"/>
          </p:nvPr>
        </p:nvSpPr>
        <p:spPr>
          <a:xfrm>
            <a:off x="4648200" y="3938588"/>
            <a:ext cx="4038600" cy="2187575"/>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4" name="Google Shape;54;p41"/>
          <p:cNvSpPr txBox="1"/>
          <p:nvPr>
            <p:ph idx="10" type="dt"/>
          </p:nvPr>
        </p:nvSpPr>
        <p:spPr>
          <a:xfrm>
            <a:off x="457200" y="6251575"/>
            <a:ext cx="21336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41"/>
          <p:cNvSpPr txBox="1"/>
          <p:nvPr>
            <p:ph idx="12" type="sldNum"/>
          </p:nvPr>
        </p:nvSpPr>
        <p:spPr>
          <a:xfrm>
            <a:off x="6553200" y="6248400"/>
            <a:ext cx="2133600" cy="4762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900">
                <a:solidFill>
                  <a:schemeClr val="accent1"/>
                </a:solidFill>
                <a:latin typeface="Trebuchet MS"/>
                <a:ea typeface="Trebuchet MS"/>
                <a:cs typeface="Trebuchet MS"/>
                <a:sym typeface="Trebuchet MS"/>
              </a:defRPr>
            </a:lvl1pPr>
            <a:lvl2pPr indent="0" lvl="1" marL="0" algn="r">
              <a:spcBef>
                <a:spcPts val="0"/>
              </a:spcBef>
              <a:buNone/>
              <a:defRPr sz="900">
                <a:solidFill>
                  <a:schemeClr val="accent1"/>
                </a:solidFill>
                <a:latin typeface="Trebuchet MS"/>
                <a:ea typeface="Trebuchet MS"/>
                <a:cs typeface="Trebuchet MS"/>
                <a:sym typeface="Trebuchet MS"/>
              </a:defRPr>
            </a:lvl2pPr>
            <a:lvl3pPr indent="0" lvl="2" marL="0" algn="r">
              <a:spcBef>
                <a:spcPts val="0"/>
              </a:spcBef>
              <a:buNone/>
              <a:defRPr sz="900">
                <a:solidFill>
                  <a:schemeClr val="accent1"/>
                </a:solidFill>
                <a:latin typeface="Trebuchet MS"/>
                <a:ea typeface="Trebuchet MS"/>
                <a:cs typeface="Trebuchet MS"/>
                <a:sym typeface="Trebuchet MS"/>
              </a:defRPr>
            </a:lvl3pPr>
            <a:lvl4pPr indent="0" lvl="3" marL="0" algn="r">
              <a:spcBef>
                <a:spcPts val="0"/>
              </a:spcBef>
              <a:buNone/>
              <a:defRPr sz="900">
                <a:solidFill>
                  <a:schemeClr val="accent1"/>
                </a:solidFill>
                <a:latin typeface="Trebuchet MS"/>
                <a:ea typeface="Trebuchet MS"/>
                <a:cs typeface="Trebuchet MS"/>
                <a:sym typeface="Trebuchet MS"/>
              </a:defRPr>
            </a:lvl4pPr>
            <a:lvl5pPr indent="0" lvl="4" marL="0" algn="r">
              <a:spcBef>
                <a:spcPts val="0"/>
              </a:spcBef>
              <a:buNone/>
              <a:defRPr sz="900">
                <a:solidFill>
                  <a:schemeClr val="accent1"/>
                </a:solidFill>
                <a:latin typeface="Trebuchet MS"/>
                <a:ea typeface="Trebuchet MS"/>
                <a:cs typeface="Trebuchet MS"/>
                <a:sym typeface="Trebuchet MS"/>
              </a:defRPr>
            </a:lvl5pPr>
            <a:lvl6pPr indent="0" lvl="5" marL="0" algn="r">
              <a:spcBef>
                <a:spcPts val="0"/>
              </a:spcBef>
              <a:buNone/>
              <a:defRPr sz="900">
                <a:solidFill>
                  <a:schemeClr val="accent1"/>
                </a:solidFill>
                <a:latin typeface="Trebuchet MS"/>
                <a:ea typeface="Trebuchet MS"/>
                <a:cs typeface="Trebuchet MS"/>
                <a:sym typeface="Trebuchet MS"/>
              </a:defRPr>
            </a:lvl6pPr>
            <a:lvl7pPr indent="0" lvl="6" marL="0" algn="r">
              <a:spcBef>
                <a:spcPts val="0"/>
              </a:spcBef>
              <a:buNone/>
              <a:defRPr sz="900">
                <a:solidFill>
                  <a:schemeClr val="accent1"/>
                </a:solidFill>
                <a:latin typeface="Trebuchet MS"/>
                <a:ea typeface="Trebuchet MS"/>
                <a:cs typeface="Trebuchet MS"/>
                <a:sym typeface="Trebuchet MS"/>
              </a:defRPr>
            </a:lvl7pPr>
            <a:lvl8pPr indent="0" lvl="7" marL="0" algn="r">
              <a:spcBef>
                <a:spcPts val="0"/>
              </a:spcBef>
              <a:buNone/>
              <a:defRPr sz="900">
                <a:solidFill>
                  <a:schemeClr val="accent1"/>
                </a:solidFill>
                <a:latin typeface="Trebuchet MS"/>
                <a:ea typeface="Trebuchet MS"/>
                <a:cs typeface="Trebuchet MS"/>
                <a:sym typeface="Trebuchet MS"/>
              </a:defRPr>
            </a:lvl8pPr>
            <a:lvl9pPr indent="0" lvl="8" mar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
        <p:nvSpPr>
          <p:cNvPr id="56" name="Google Shape;56;p41"/>
          <p:cNvSpPr txBox="1"/>
          <p:nvPr>
            <p:ph idx="11" type="ftr"/>
          </p:nvPr>
        </p:nvSpPr>
        <p:spPr>
          <a:xfrm>
            <a:off x="3124200" y="6248400"/>
            <a:ext cx="2895600" cy="4762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42"/>
          <p:cNvSpPr txBox="1"/>
          <p:nvPr>
            <p:ph type="title"/>
          </p:nvPr>
        </p:nvSpPr>
        <p:spPr>
          <a:xfrm>
            <a:off x="609599" y="609600"/>
            <a:ext cx="6347714"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2"/>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2"/>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42"/>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62" name="Shape 62"/>
        <p:cNvGrpSpPr/>
        <p:nvPr/>
      </p:nvGrpSpPr>
      <p:grpSpPr>
        <a:xfrm>
          <a:off x="0" y="0"/>
          <a:ext cx="0" cy="0"/>
          <a:chOff x="0" y="0"/>
          <a:chExt cx="0" cy="0"/>
        </a:xfrm>
      </p:grpSpPr>
      <p:sp>
        <p:nvSpPr>
          <p:cNvPr id="63" name="Google Shape;63;p43"/>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5" name="Google Shape;65;p4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6" name="Google Shape;66;p43"/>
          <p:cNvSpPr txBox="1"/>
          <p:nvPr>
            <p:ph idx="10" type="dt"/>
          </p:nvPr>
        </p:nvSpPr>
        <p:spPr>
          <a:xfrm>
            <a:off x="457200" y="6251575"/>
            <a:ext cx="2133600" cy="47625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3"/>
          <p:cNvSpPr txBox="1"/>
          <p:nvPr>
            <p:ph idx="12" type="sldNum"/>
          </p:nvPr>
        </p:nvSpPr>
        <p:spPr>
          <a:xfrm>
            <a:off x="6553200" y="6248400"/>
            <a:ext cx="2133600" cy="4762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900">
                <a:solidFill>
                  <a:schemeClr val="accent1"/>
                </a:solidFill>
                <a:latin typeface="Trebuchet MS"/>
                <a:ea typeface="Trebuchet MS"/>
                <a:cs typeface="Trebuchet MS"/>
                <a:sym typeface="Trebuchet MS"/>
              </a:defRPr>
            </a:lvl1pPr>
            <a:lvl2pPr indent="0" lvl="1" marL="0" algn="r">
              <a:spcBef>
                <a:spcPts val="0"/>
              </a:spcBef>
              <a:buNone/>
              <a:defRPr sz="900">
                <a:solidFill>
                  <a:schemeClr val="accent1"/>
                </a:solidFill>
                <a:latin typeface="Trebuchet MS"/>
                <a:ea typeface="Trebuchet MS"/>
                <a:cs typeface="Trebuchet MS"/>
                <a:sym typeface="Trebuchet MS"/>
              </a:defRPr>
            </a:lvl2pPr>
            <a:lvl3pPr indent="0" lvl="2" marL="0" algn="r">
              <a:spcBef>
                <a:spcPts val="0"/>
              </a:spcBef>
              <a:buNone/>
              <a:defRPr sz="900">
                <a:solidFill>
                  <a:schemeClr val="accent1"/>
                </a:solidFill>
                <a:latin typeface="Trebuchet MS"/>
                <a:ea typeface="Trebuchet MS"/>
                <a:cs typeface="Trebuchet MS"/>
                <a:sym typeface="Trebuchet MS"/>
              </a:defRPr>
            </a:lvl3pPr>
            <a:lvl4pPr indent="0" lvl="3" marL="0" algn="r">
              <a:spcBef>
                <a:spcPts val="0"/>
              </a:spcBef>
              <a:buNone/>
              <a:defRPr sz="900">
                <a:solidFill>
                  <a:schemeClr val="accent1"/>
                </a:solidFill>
                <a:latin typeface="Trebuchet MS"/>
                <a:ea typeface="Trebuchet MS"/>
                <a:cs typeface="Trebuchet MS"/>
                <a:sym typeface="Trebuchet MS"/>
              </a:defRPr>
            </a:lvl4pPr>
            <a:lvl5pPr indent="0" lvl="4" marL="0" algn="r">
              <a:spcBef>
                <a:spcPts val="0"/>
              </a:spcBef>
              <a:buNone/>
              <a:defRPr sz="900">
                <a:solidFill>
                  <a:schemeClr val="accent1"/>
                </a:solidFill>
                <a:latin typeface="Trebuchet MS"/>
                <a:ea typeface="Trebuchet MS"/>
                <a:cs typeface="Trebuchet MS"/>
                <a:sym typeface="Trebuchet MS"/>
              </a:defRPr>
            </a:lvl5pPr>
            <a:lvl6pPr indent="0" lvl="5" marL="0" algn="r">
              <a:spcBef>
                <a:spcPts val="0"/>
              </a:spcBef>
              <a:buNone/>
              <a:defRPr sz="900">
                <a:solidFill>
                  <a:schemeClr val="accent1"/>
                </a:solidFill>
                <a:latin typeface="Trebuchet MS"/>
                <a:ea typeface="Trebuchet MS"/>
                <a:cs typeface="Trebuchet MS"/>
                <a:sym typeface="Trebuchet MS"/>
              </a:defRPr>
            </a:lvl6pPr>
            <a:lvl7pPr indent="0" lvl="6" marL="0" algn="r">
              <a:spcBef>
                <a:spcPts val="0"/>
              </a:spcBef>
              <a:buNone/>
              <a:defRPr sz="900">
                <a:solidFill>
                  <a:schemeClr val="accent1"/>
                </a:solidFill>
                <a:latin typeface="Trebuchet MS"/>
                <a:ea typeface="Trebuchet MS"/>
                <a:cs typeface="Trebuchet MS"/>
                <a:sym typeface="Trebuchet MS"/>
              </a:defRPr>
            </a:lvl7pPr>
            <a:lvl8pPr indent="0" lvl="7" marL="0" algn="r">
              <a:spcBef>
                <a:spcPts val="0"/>
              </a:spcBef>
              <a:buNone/>
              <a:defRPr sz="900">
                <a:solidFill>
                  <a:schemeClr val="accent1"/>
                </a:solidFill>
                <a:latin typeface="Trebuchet MS"/>
                <a:ea typeface="Trebuchet MS"/>
                <a:cs typeface="Trebuchet MS"/>
                <a:sym typeface="Trebuchet MS"/>
              </a:defRPr>
            </a:lvl8pPr>
            <a:lvl9pPr indent="0" lvl="8" marL="0" algn="r">
              <a:spcBef>
                <a:spcPts val="0"/>
              </a:spcBef>
              <a:buNone/>
              <a:defRPr sz="9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
        <p:nvSpPr>
          <p:cNvPr id="68" name="Google Shape;68;p43"/>
          <p:cNvSpPr txBox="1"/>
          <p:nvPr>
            <p:ph idx="11" type="ftr"/>
          </p:nvPr>
        </p:nvSpPr>
        <p:spPr>
          <a:xfrm>
            <a:off x="3124200" y="6248400"/>
            <a:ext cx="2895600" cy="4762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9" name="Shape 69"/>
        <p:cNvGrpSpPr/>
        <p:nvPr/>
      </p:nvGrpSpPr>
      <p:grpSpPr>
        <a:xfrm>
          <a:off x="0" y="0"/>
          <a:ext cx="0" cy="0"/>
          <a:chOff x="0" y="0"/>
          <a:chExt cx="0" cy="0"/>
        </a:xfrm>
      </p:grpSpPr>
      <p:sp>
        <p:nvSpPr>
          <p:cNvPr id="70" name="Google Shape;70;p44"/>
          <p:cNvSpPr txBox="1"/>
          <p:nvPr>
            <p:ph type="title"/>
          </p:nvPr>
        </p:nvSpPr>
        <p:spPr>
          <a:xfrm>
            <a:off x="609600" y="609600"/>
            <a:ext cx="6347714"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4"/>
          <p:cNvSpPr txBox="1"/>
          <p:nvPr>
            <p:ph idx="1" type="body"/>
          </p:nvPr>
        </p:nvSpPr>
        <p:spPr>
          <a:xfrm>
            <a:off x="609600" y="2160589"/>
            <a:ext cx="3088109" cy="3880772"/>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72" name="Google Shape;72;p44"/>
          <p:cNvSpPr txBox="1"/>
          <p:nvPr>
            <p:ph idx="2" type="body"/>
          </p:nvPr>
        </p:nvSpPr>
        <p:spPr>
          <a:xfrm>
            <a:off x="3869204" y="2160590"/>
            <a:ext cx="3088110"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73" name="Google Shape;73;p44"/>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44"/>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4"/>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6" name="Shape 76"/>
        <p:cNvGrpSpPr/>
        <p:nvPr/>
      </p:nvGrpSpPr>
      <p:grpSpPr>
        <a:xfrm>
          <a:off x="0" y="0"/>
          <a:ext cx="0" cy="0"/>
          <a:chOff x="0" y="0"/>
          <a:chExt cx="0" cy="0"/>
        </a:xfrm>
      </p:grpSpPr>
      <p:sp>
        <p:nvSpPr>
          <p:cNvPr id="77" name="Google Shape;77;p45"/>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5"/>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5"/>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0" name="Shape 80"/>
        <p:cNvGrpSpPr/>
        <p:nvPr/>
      </p:nvGrpSpPr>
      <p:grpSpPr>
        <a:xfrm>
          <a:off x="0" y="0"/>
          <a:ext cx="0" cy="0"/>
          <a:chOff x="0" y="0"/>
          <a:chExt cx="0" cy="0"/>
        </a:xfrm>
      </p:grpSpPr>
      <p:sp>
        <p:nvSpPr>
          <p:cNvPr id="81" name="Google Shape;81;p46"/>
          <p:cNvSpPr txBox="1"/>
          <p:nvPr>
            <p:ph type="title"/>
          </p:nvPr>
        </p:nvSpPr>
        <p:spPr>
          <a:xfrm>
            <a:off x="609598" y="2700868"/>
            <a:ext cx="6347715" cy="182658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000"/>
              <a:buFont typeface="Trebuchet MS"/>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6"/>
          <p:cNvSpPr txBox="1"/>
          <p:nvPr>
            <p:ph idx="1" type="body"/>
          </p:nvPr>
        </p:nvSpPr>
        <p:spPr>
          <a:xfrm>
            <a:off x="609598" y="4527448"/>
            <a:ext cx="6347715"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83" name="Google Shape;83;p46"/>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46"/>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6"/>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6" name="Shape 86"/>
        <p:cNvGrpSpPr/>
        <p:nvPr/>
      </p:nvGrpSpPr>
      <p:grpSpPr>
        <a:xfrm>
          <a:off x="0" y="0"/>
          <a:ext cx="0" cy="0"/>
          <a:chOff x="0" y="0"/>
          <a:chExt cx="0" cy="0"/>
        </a:xfrm>
      </p:grpSpPr>
      <p:sp>
        <p:nvSpPr>
          <p:cNvPr id="87" name="Google Shape;87;p47"/>
          <p:cNvSpPr txBox="1"/>
          <p:nvPr>
            <p:ph type="title"/>
          </p:nvPr>
        </p:nvSpPr>
        <p:spPr>
          <a:xfrm>
            <a:off x="609599" y="609600"/>
            <a:ext cx="6347713"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47"/>
          <p:cNvSpPr txBox="1"/>
          <p:nvPr>
            <p:ph idx="1" type="body"/>
          </p:nvPr>
        </p:nvSpPr>
        <p:spPr>
          <a:xfrm>
            <a:off x="609599" y="2160983"/>
            <a:ext cx="3090672"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89" name="Google Shape;89;p47"/>
          <p:cNvSpPr txBox="1"/>
          <p:nvPr>
            <p:ph idx="2" type="body"/>
          </p:nvPr>
        </p:nvSpPr>
        <p:spPr>
          <a:xfrm>
            <a:off x="609599" y="2737246"/>
            <a:ext cx="3090672"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90" name="Google Shape;90;p47"/>
          <p:cNvSpPr txBox="1"/>
          <p:nvPr>
            <p:ph idx="3" type="body"/>
          </p:nvPr>
        </p:nvSpPr>
        <p:spPr>
          <a:xfrm>
            <a:off x="3866640" y="2160983"/>
            <a:ext cx="3090672"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91" name="Google Shape;91;p47"/>
          <p:cNvSpPr txBox="1"/>
          <p:nvPr>
            <p:ph idx="4" type="body"/>
          </p:nvPr>
        </p:nvSpPr>
        <p:spPr>
          <a:xfrm>
            <a:off x="3866640" y="2737246"/>
            <a:ext cx="3090672"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92" name="Google Shape;92;p47"/>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47"/>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47"/>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grpSp>
        <p:nvGrpSpPr>
          <p:cNvPr id="10" name="Google Shape;10;p38"/>
          <p:cNvGrpSpPr/>
          <p:nvPr/>
        </p:nvGrpSpPr>
        <p:grpSpPr>
          <a:xfrm>
            <a:off x="-8467" y="-8468"/>
            <a:ext cx="9171317" cy="6874935"/>
            <a:chOff x="-8467" y="-8468"/>
            <a:chExt cx="9171317" cy="6874935"/>
          </a:xfrm>
        </p:grpSpPr>
        <p:sp>
          <p:nvSpPr>
            <p:cNvPr id="11" name="Google Shape;11;p38"/>
            <p:cNvSpPr/>
            <p:nvPr/>
          </p:nvSpPr>
          <p:spPr>
            <a:xfrm>
              <a:off x="-8467" y="4013200"/>
              <a:ext cx="457200" cy="2853267"/>
            </a:xfrm>
            <a:custGeom>
              <a:rect b="b" l="l" r="r" t="t"/>
              <a:pathLst>
                <a:path extrusionOk="0" h="2853267" w="457200">
                  <a:moveTo>
                    <a:pt x="0" y="0"/>
                  </a:moveTo>
                  <a:lnTo>
                    <a:pt x="457200" y="2853267"/>
                  </a:lnTo>
                  <a:lnTo>
                    <a:pt x="0" y="2844800"/>
                  </a:lnTo>
                  <a:cubicBezTo>
                    <a:pt x="2822" y="1905000"/>
                    <a:pt x="5645" y="965200"/>
                    <a:pt x="0" y="0"/>
                  </a:cubicBezTo>
                  <a:close/>
                </a:path>
              </a:pathLst>
            </a:custGeom>
            <a:solidFill>
              <a:schemeClr val="accent1">
                <a:alpha val="69803"/>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 name="Google Shape;12;p38"/>
            <p:cNvCxnSpPr/>
            <p:nvPr/>
          </p:nvCxnSpPr>
          <p:spPr>
            <a:xfrm flipH="1" rot="10800000">
              <a:off x="5130830" y="4175605"/>
              <a:ext cx="4022475" cy="2682396"/>
            </a:xfrm>
            <a:prstGeom prst="straightConnector1">
              <a:avLst/>
            </a:prstGeom>
            <a:noFill/>
            <a:ln cap="flat" cmpd="sng" w="9525">
              <a:solidFill>
                <a:schemeClr val="accent1">
                  <a:alpha val="69803"/>
                </a:schemeClr>
              </a:solidFill>
              <a:prstDash val="solid"/>
              <a:round/>
              <a:headEnd len="sm" w="sm" type="none"/>
              <a:tailEnd len="sm" w="sm" type="none"/>
            </a:ln>
          </p:spPr>
        </p:cxnSp>
        <p:cxnSp>
          <p:nvCxnSpPr>
            <p:cNvPr id="13" name="Google Shape;13;p38"/>
            <p:cNvCxnSpPr/>
            <p:nvPr/>
          </p:nvCxnSpPr>
          <p:spPr>
            <a:xfrm>
              <a:off x="7042707" y="0"/>
              <a:ext cx="1219200" cy="6858000"/>
            </a:xfrm>
            <a:prstGeom prst="straightConnector1">
              <a:avLst/>
            </a:prstGeom>
            <a:noFill/>
            <a:ln cap="flat" cmpd="sng" w="9525">
              <a:solidFill>
                <a:schemeClr val="accent1">
                  <a:alpha val="69803"/>
                </a:schemeClr>
              </a:solidFill>
              <a:prstDash val="solid"/>
              <a:round/>
              <a:headEnd len="sm" w="sm" type="none"/>
              <a:tailEnd len="sm" w="sm" type="none"/>
            </a:ln>
          </p:spPr>
        </p:cxnSp>
        <p:sp>
          <p:nvSpPr>
            <p:cNvPr id="14" name="Google Shape;14;p38"/>
            <p:cNvSpPr/>
            <p:nvPr/>
          </p:nvSpPr>
          <p:spPr>
            <a:xfrm>
              <a:off x="6891896" y="1"/>
              <a:ext cx="2269442" cy="6866466"/>
            </a:xfrm>
            <a:custGeom>
              <a:rect b="b" l="l" r="r" t="t"/>
              <a:pathLst>
                <a:path extrusionOk="0" h="6866466" w="2269442">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5686"/>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8"/>
            <p:cNvSpPr/>
            <p:nvPr/>
          </p:nvSpPr>
          <p:spPr>
            <a:xfrm>
              <a:off x="7205158" y="-8467"/>
              <a:ext cx="1948147" cy="6866467"/>
            </a:xfrm>
            <a:custGeom>
              <a:rect b="b" l="l" r="r" t="t"/>
              <a:pathLst>
                <a:path extrusionOk="0" h="6866467" w="194814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8"/>
            <p:cNvSpPr/>
            <p:nvPr/>
          </p:nvSpPr>
          <p:spPr>
            <a:xfrm>
              <a:off x="6637896" y="3920066"/>
              <a:ext cx="2513565" cy="2937933"/>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rgbClr val="16B0E3">
                <a:alpha val="6588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8"/>
            <p:cNvSpPr/>
            <p:nvPr/>
          </p:nvSpPr>
          <p:spPr>
            <a:xfrm>
              <a:off x="7010429" y="-8467"/>
              <a:ext cx="2142876" cy="6866467"/>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16B0E3">
                <a:alpha val="49803"/>
              </a:srgbClr>
            </a:solidFill>
            <a:ln>
              <a:noFill/>
            </a:ln>
          </p:spPr>
        </p:sp>
        <p:sp>
          <p:nvSpPr>
            <p:cNvPr id="18" name="Google Shape;18;p38"/>
            <p:cNvSpPr/>
            <p:nvPr/>
          </p:nvSpPr>
          <p:spPr>
            <a:xfrm>
              <a:off x="8295776" y="-8467"/>
              <a:ext cx="857530" cy="6866467"/>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69803"/>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8"/>
            <p:cNvSpPr/>
            <p:nvPr/>
          </p:nvSpPr>
          <p:spPr>
            <a:xfrm>
              <a:off x="8094165" y="-8468"/>
              <a:ext cx="1066770" cy="6866467"/>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rgbClr val="226292">
                <a:alpha val="8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8"/>
            <p:cNvSpPr/>
            <p:nvPr/>
          </p:nvSpPr>
          <p:spPr>
            <a:xfrm>
              <a:off x="8068764" y="4893733"/>
              <a:ext cx="1094086" cy="1964267"/>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rgbClr val="16B0E3">
                <a:alpha val="6588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8"/>
          <p:cNvSpPr txBox="1"/>
          <p:nvPr>
            <p:ph type="title"/>
          </p:nvPr>
        </p:nvSpPr>
        <p:spPr>
          <a:xfrm>
            <a:off x="609599" y="609600"/>
            <a:ext cx="6347713" cy="13208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2" name="Google Shape;22;p38"/>
          <p:cNvSpPr txBox="1"/>
          <p:nvPr>
            <p:ph idx="1" type="body"/>
          </p:nvPr>
        </p:nvSpPr>
        <p:spPr>
          <a:xfrm>
            <a:off x="609599" y="2160590"/>
            <a:ext cx="6347714" cy="3880773"/>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23" name="Google Shape;23;p38"/>
          <p:cNvSpPr txBox="1"/>
          <p:nvPr>
            <p:ph idx="10" type="dt"/>
          </p:nvPr>
        </p:nvSpPr>
        <p:spPr>
          <a:xfrm>
            <a:off x="5405258" y="6041363"/>
            <a:ext cx="684132"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4" name="Google Shape;24;p38"/>
          <p:cNvSpPr txBox="1"/>
          <p:nvPr>
            <p:ph idx="11" type="ftr"/>
          </p:nvPr>
        </p:nvSpPr>
        <p:spPr>
          <a:xfrm>
            <a:off x="609599" y="6041363"/>
            <a:ext cx="4622973"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5" name="Google Shape;25;p38"/>
          <p:cNvSpPr txBox="1"/>
          <p:nvPr>
            <p:ph idx="12" type="sldNum"/>
          </p:nvPr>
        </p:nvSpPr>
        <p:spPr>
          <a:xfrm>
            <a:off x="6444676" y="6041363"/>
            <a:ext cx="512638"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jpg"/><Relationship Id="rId4" Type="http://schemas.openxmlformats.org/officeDocument/2006/relationships/image" Target="../media/image13.jpg"/><Relationship Id="rId5"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4.jpg"/><Relationship Id="rId5"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10.png"/><Relationship Id="rId5" Type="http://schemas.openxmlformats.org/officeDocument/2006/relationships/image" Target="../media/image31.png"/><Relationship Id="rId6"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25.png"/><Relationship Id="rId5"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7.jpg"/><Relationship Id="rId4" Type="http://schemas.openxmlformats.org/officeDocument/2006/relationships/image" Target="../media/image23.jpg"/><Relationship Id="rId5" Type="http://schemas.openxmlformats.org/officeDocument/2006/relationships/image" Target="../media/image3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4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2.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8.jp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2.jpg"/><Relationship Id="rId5"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
          <p:cNvSpPr txBox="1"/>
          <p:nvPr>
            <p:ph idx="1" type="subTitle"/>
          </p:nvPr>
        </p:nvSpPr>
        <p:spPr>
          <a:xfrm>
            <a:off x="1357290" y="4714884"/>
            <a:ext cx="7319166" cy="17526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r">
              <a:spcBef>
                <a:spcPts val="0"/>
              </a:spcBef>
              <a:spcAft>
                <a:spcPts val="0"/>
              </a:spcAft>
              <a:buSzPct val="80000"/>
              <a:buNone/>
            </a:pPr>
            <a:r>
              <a:rPr lang="en-GB" sz="6000">
                <a:solidFill>
                  <a:schemeClr val="dk1"/>
                </a:solidFill>
                <a:latin typeface="Century Gothic"/>
                <a:ea typeface="Century Gothic"/>
                <a:cs typeface="Century Gothic"/>
                <a:sym typeface="Century Gothic"/>
              </a:rPr>
              <a:t>Ms Lisa Golding</a:t>
            </a:r>
            <a:endParaRPr/>
          </a:p>
          <a:p>
            <a:pPr indent="0" lvl="0" marL="0" rtl="0" algn="r">
              <a:spcBef>
                <a:spcPts val="1000"/>
              </a:spcBef>
              <a:spcAft>
                <a:spcPts val="0"/>
              </a:spcAft>
              <a:buSzPct val="80000"/>
              <a:buNone/>
            </a:pPr>
            <a:r>
              <a:rPr lang="en-GB" sz="6000">
                <a:solidFill>
                  <a:schemeClr val="dk1"/>
                </a:solidFill>
                <a:latin typeface="Century Gothic"/>
                <a:ea typeface="Century Gothic"/>
                <a:cs typeface="Century Gothic"/>
                <a:sym typeface="Century Gothic"/>
              </a:rPr>
              <a:t>Head Teacher</a:t>
            </a:r>
            <a:endParaRPr/>
          </a:p>
        </p:txBody>
      </p:sp>
      <p:sp>
        <p:nvSpPr>
          <p:cNvPr id="163" name="Google Shape;163;p1"/>
          <p:cNvSpPr/>
          <p:nvPr/>
        </p:nvSpPr>
        <p:spPr>
          <a:xfrm>
            <a:off x="539552" y="2924944"/>
            <a:ext cx="6840760"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GB" sz="9600" u="none" cap="none" strike="noStrike">
                <a:solidFill>
                  <a:srgbClr val="0070C0"/>
                </a:solidFill>
                <a:latin typeface="Century Gothic"/>
                <a:ea typeface="Century Gothic"/>
                <a:cs typeface="Century Gothic"/>
                <a:sym typeface="Century Gothic"/>
              </a:rPr>
              <a:t>Welcome</a:t>
            </a:r>
            <a:endParaRPr/>
          </a:p>
        </p:txBody>
      </p:sp>
      <p:pic>
        <p:nvPicPr>
          <p:cNvPr id="164" name="Google Shape;164;p1"/>
          <p:cNvPicPr preferRelativeResize="0"/>
          <p:nvPr/>
        </p:nvPicPr>
        <p:blipFill rotWithShape="1">
          <a:blip r:embed="rId3">
            <a:alphaModFix/>
          </a:blip>
          <a:srcRect b="0" l="0" r="0" t="0"/>
          <a:stretch/>
        </p:blipFill>
        <p:spPr>
          <a:xfrm>
            <a:off x="971600" y="81605"/>
            <a:ext cx="2626682" cy="30567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0"/>
          <p:cNvSpPr/>
          <p:nvPr/>
        </p:nvSpPr>
        <p:spPr>
          <a:xfrm>
            <a:off x="251520" y="620688"/>
            <a:ext cx="8208911" cy="523220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600">
                <a:solidFill>
                  <a:schemeClr val="dk1"/>
                </a:solidFill>
                <a:latin typeface="Century Gothic"/>
                <a:ea typeface="Century Gothic"/>
                <a:cs typeface="Century Gothic"/>
                <a:sym typeface="Century Gothic"/>
              </a:rPr>
              <a:t>Foundation Stage Profile</a:t>
            </a:r>
            <a:endParaRPr/>
          </a:p>
          <a:p>
            <a:pPr indent="0" lvl="0" marL="0" marR="0" rtl="0" algn="l">
              <a:spcBef>
                <a:spcPts val="0"/>
              </a:spcBef>
              <a:spcAft>
                <a:spcPts val="0"/>
              </a:spcAft>
              <a:buNone/>
            </a:pPr>
            <a:r>
              <a:t/>
            </a:r>
            <a:endParaRPr sz="20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GB" sz="2000">
                <a:solidFill>
                  <a:schemeClr val="dk1"/>
                </a:solidFill>
                <a:latin typeface="Century Gothic"/>
                <a:ea typeface="Century Gothic"/>
                <a:cs typeface="Century Gothic"/>
                <a:sym typeface="Century Gothic"/>
              </a:rPr>
              <a:t>Children work towards Early Learning Goals </a:t>
            </a:r>
            <a:endParaRPr/>
          </a:p>
          <a:p>
            <a:pPr indent="0" lvl="0" marL="0" marR="0" rtl="0" algn="l">
              <a:spcBef>
                <a:spcPts val="0"/>
              </a:spcBef>
              <a:spcAft>
                <a:spcPts val="0"/>
              </a:spcAft>
              <a:buNone/>
            </a:pPr>
            <a:r>
              <a:t/>
            </a:r>
            <a:endParaRPr sz="20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GB" sz="2000">
                <a:solidFill>
                  <a:schemeClr val="dk1"/>
                </a:solidFill>
                <a:latin typeface="Century Gothic"/>
                <a:ea typeface="Century Gothic"/>
                <a:cs typeface="Century Gothic"/>
                <a:sym typeface="Century Gothic"/>
              </a:rPr>
              <a:t>Children work towards Early Learning Goals, which are the expectations for most children to aim towards during Reception year.</a:t>
            </a:r>
            <a:endParaRPr/>
          </a:p>
          <a:p>
            <a:pPr indent="0" lvl="0" marL="0" marR="0" rtl="0" algn="l">
              <a:spcBef>
                <a:spcPts val="0"/>
              </a:spcBef>
              <a:spcAft>
                <a:spcPts val="0"/>
              </a:spcAft>
              <a:buNone/>
            </a:pPr>
            <a:r>
              <a:rPr lang="en-GB" sz="2000">
                <a:solidFill>
                  <a:schemeClr val="dk1"/>
                </a:solidFill>
                <a:latin typeface="Century Gothic"/>
                <a:ea typeface="Century Gothic"/>
                <a:cs typeface="Century Gothic"/>
                <a:sym typeface="Century Gothic"/>
              </a:rPr>
              <a:t>By the end of Reception, some children will have achieved or some will still be working towards them.</a:t>
            </a:r>
            <a:endParaRPr/>
          </a:p>
          <a:p>
            <a:pPr indent="0" lvl="0" marL="0" marR="0" rtl="0" algn="l">
              <a:spcBef>
                <a:spcPts val="0"/>
              </a:spcBef>
              <a:spcAft>
                <a:spcPts val="0"/>
              </a:spcAft>
              <a:buNone/>
            </a:pPr>
            <a:r>
              <a:t/>
            </a:r>
            <a:endParaRPr sz="20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GB" sz="2000">
                <a:solidFill>
                  <a:schemeClr val="dk1"/>
                </a:solidFill>
                <a:latin typeface="Century Gothic"/>
                <a:ea typeface="Century Gothic"/>
                <a:cs typeface="Century Gothic"/>
                <a:sym typeface="Century Gothic"/>
              </a:rPr>
              <a:t>We work in partnership with you to help ensure your child reaches their potential. </a:t>
            </a:r>
            <a:endParaRPr/>
          </a:p>
          <a:p>
            <a:pPr indent="0" lvl="0" marL="0" marR="0" rtl="0" algn="l">
              <a:spcBef>
                <a:spcPts val="0"/>
              </a:spcBef>
              <a:spcAft>
                <a:spcPts val="0"/>
              </a:spcAft>
              <a:buNone/>
            </a:pPr>
            <a:r>
              <a:t/>
            </a:r>
            <a:endParaRPr sz="20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GB" sz="2000">
                <a:solidFill>
                  <a:schemeClr val="dk1"/>
                </a:solidFill>
                <a:latin typeface="Century Gothic"/>
                <a:ea typeface="Century Gothic"/>
                <a:cs typeface="Century Gothic"/>
                <a:sym typeface="Century Gothic"/>
              </a:rPr>
              <a:t>Parents receive information throughout the year regarding the best way to support your child.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1"/>
          <p:cNvSpPr txBox="1"/>
          <p:nvPr>
            <p:ph type="title"/>
          </p:nvPr>
        </p:nvSpPr>
        <p:spPr>
          <a:xfrm>
            <a:off x="387886" y="173863"/>
            <a:ext cx="7562801"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600"/>
              <a:buFont typeface="Century Gothic"/>
              <a:buNone/>
            </a:pPr>
            <a:r>
              <a:rPr b="1" lang="en-GB">
                <a:solidFill>
                  <a:schemeClr val="dk1"/>
                </a:solidFill>
                <a:latin typeface="Century Gothic"/>
                <a:ea typeface="Century Gothic"/>
                <a:cs typeface="Century Gothic"/>
                <a:sym typeface="Century Gothic"/>
              </a:rPr>
              <a:t>A typical day in Reception </a:t>
            </a:r>
            <a:endParaRPr/>
          </a:p>
        </p:txBody>
      </p:sp>
      <p:pic>
        <p:nvPicPr>
          <p:cNvPr id="228" name="Google Shape;228;p11"/>
          <p:cNvPicPr preferRelativeResize="0"/>
          <p:nvPr/>
        </p:nvPicPr>
        <p:blipFill rotWithShape="1">
          <a:blip r:embed="rId3">
            <a:alphaModFix/>
          </a:blip>
          <a:srcRect b="0" l="0" r="0" t="0"/>
          <a:stretch/>
        </p:blipFill>
        <p:spPr>
          <a:xfrm>
            <a:off x="2411761" y="2378932"/>
            <a:ext cx="3759888" cy="2808312"/>
          </a:xfrm>
          <a:prstGeom prst="rect">
            <a:avLst/>
          </a:prstGeom>
          <a:noFill/>
          <a:ln>
            <a:noFill/>
          </a:ln>
        </p:spPr>
      </p:pic>
      <p:pic>
        <p:nvPicPr>
          <p:cNvPr id="229" name="Google Shape;229;p11"/>
          <p:cNvPicPr preferRelativeResize="0"/>
          <p:nvPr/>
        </p:nvPicPr>
        <p:blipFill rotWithShape="1">
          <a:blip r:embed="rId4">
            <a:alphaModFix/>
          </a:blip>
          <a:srcRect b="0" l="0" r="0" t="0"/>
          <a:stretch/>
        </p:blipFill>
        <p:spPr>
          <a:xfrm rot="5400000">
            <a:off x="-445936" y="2434777"/>
            <a:ext cx="3523987" cy="2632114"/>
          </a:xfrm>
          <a:prstGeom prst="rect">
            <a:avLst/>
          </a:prstGeom>
          <a:noFill/>
          <a:ln>
            <a:noFill/>
          </a:ln>
        </p:spPr>
      </p:pic>
      <p:pic>
        <p:nvPicPr>
          <p:cNvPr id="230" name="Google Shape;230;p11"/>
          <p:cNvPicPr preferRelativeResize="0"/>
          <p:nvPr/>
        </p:nvPicPr>
        <p:blipFill rotWithShape="1">
          <a:blip r:embed="rId5">
            <a:alphaModFix/>
          </a:blip>
          <a:srcRect b="0" l="0" r="0" t="0"/>
          <a:stretch/>
        </p:blipFill>
        <p:spPr>
          <a:xfrm rot="5400000">
            <a:off x="5725712" y="2467031"/>
            <a:ext cx="3523987" cy="263211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2"/>
          <p:cNvSpPr txBox="1"/>
          <p:nvPr>
            <p:ph type="title"/>
          </p:nvPr>
        </p:nvSpPr>
        <p:spPr>
          <a:xfrm>
            <a:off x="609599" y="609600"/>
            <a:ext cx="6347713"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600"/>
              <a:buFont typeface="Century Gothic"/>
              <a:buNone/>
            </a:pPr>
            <a:r>
              <a:rPr b="1" lang="en-GB">
                <a:solidFill>
                  <a:schemeClr val="dk1"/>
                </a:solidFill>
                <a:latin typeface="Century Gothic"/>
                <a:ea typeface="Century Gothic"/>
                <a:cs typeface="Century Gothic"/>
                <a:sym typeface="Century Gothic"/>
              </a:rPr>
              <a:t>At Barnfield…</a:t>
            </a:r>
            <a:br>
              <a:rPr b="1" lang="en-GB">
                <a:solidFill>
                  <a:schemeClr val="dk1"/>
                </a:solidFill>
                <a:latin typeface="Century Gothic"/>
                <a:ea typeface="Century Gothic"/>
                <a:cs typeface="Century Gothic"/>
                <a:sym typeface="Century Gothic"/>
              </a:rPr>
            </a:br>
            <a:endParaRPr/>
          </a:p>
        </p:txBody>
      </p:sp>
      <p:sp>
        <p:nvSpPr>
          <p:cNvPr id="236" name="Google Shape;236;p12"/>
          <p:cNvSpPr txBox="1"/>
          <p:nvPr>
            <p:ph idx="1" type="body"/>
          </p:nvPr>
        </p:nvSpPr>
        <p:spPr>
          <a:xfrm>
            <a:off x="192384" y="1488613"/>
            <a:ext cx="5255455" cy="3880773"/>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spcBef>
                <a:spcPts val="0"/>
              </a:spcBef>
              <a:spcAft>
                <a:spcPts val="0"/>
              </a:spcAft>
              <a:buSzPct val="80000"/>
              <a:buNone/>
            </a:pPr>
            <a:r>
              <a:rPr lang="en-GB" sz="4000">
                <a:solidFill>
                  <a:schemeClr val="dk1"/>
                </a:solidFill>
                <a:latin typeface="Century Gothic"/>
                <a:ea typeface="Century Gothic"/>
                <a:cs typeface="Century Gothic"/>
                <a:sym typeface="Century Gothic"/>
              </a:rPr>
              <a:t>We help each other to believe in our abilities and skills so that we do our very best and grow up facing the future with confidence.</a:t>
            </a:r>
            <a:endParaRPr sz="4000">
              <a:solidFill>
                <a:schemeClr val="dk1"/>
              </a:solidFill>
              <a:latin typeface="Century Gothic"/>
              <a:ea typeface="Century Gothic"/>
              <a:cs typeface="Century Gothic"/>
              <a:sym typeface="Century Gothic"/>
            </a:endParaRPr>
          </a:p>
        </p:txBody>
      </p:sp>
      <p:pic>
        <p:nvPicPr>
          <p:cNvPr id="237" name="Google Shape;237;p12"/>
          <p:cNvPicPr preferRelativeResize="0"/>
          <p:nvPr/>
        </p:nvPicPr>
        <p:blipFill rotWithShape="1">
          <a:blip r:embed="rId3">
            <a:alphaModFix/>
          </a:blip>
          <a:srcRect b="0" l="0" r="0" t="0"/>
          <a:stretch/>
        </p:blipFill>
        <p:spPr>
          <a:xfrm rot="5400000">
            <a:off x="4647572" y="1944356"/>
            <a:ext cx="4927598" cy="368049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3"/>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600"/>
              <a:buFont typeface="Century Gothic"/>
              <a:buNone/>
            </a:pPr>
            <a:r>
              <a:rPr b="1" lang="en-GB">
                <a:solidFill>
                  <a:schemeClr val="dk1"/>
                </a:solidFill>
                <a:latin typeface="Century Gothic"/>
                <a:ea typeface="Century Gothic"/>
                <a:cs typeface="Century Gothic"/>
                <a:sym typeface="Century Gothic"/>
              </a:rPr>
              <a:t>Learning Activities</a:t>
            </a:r>
            <a:endParaRPr b="1">
              <a:solidFill>
                <a:schemeClr val="dk1"/>
              </a:solidFill>
              <a:latin typeface="Century Gothic"/>
              <a:ea typeface="Century Gothic"/>
              <a:cs typeface="Century Gothic"/>
              <a:sym typeface="Century Gothic"/>
            </a:endParaRPr>
          </a:p>
        </p:txBody>
      </p:sp>
      <p:sp>
        <p:nvSpPr>
          <p:cNvPr id="243" name="Google Shape;243;p13"/>
          <p:cNvSpPr txBox="1"/>
          <p:nvPr>
            <p:ph idx="1" type="body"/>
          </p:nvPr>
        </p:nvSpPr>
        <p:spPr>
          <a:xfrm>
            <a:off x="457200" y="1268760"/>
            <a:ext cx="4834880" cy="485740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920"/>
              <a:buChar char="►"/>
            </a:pPr>
            <a:r>
              <a:rPr lang="en-GB" sz="2400">
                <a:latin typeface="Century Gothic"/>
                <a:ea typeface="Century Gothic"/>
                <a:cs typeface="Century Gothic"/>
                <a:sym typeface="Century Gothic"/>
              </a:rPr>
              <a:t>Each morning the children will take part in small group maths sessions and small group literacy focus sessions.</a:t>
            </a:r>
            <a:endParaRPr/>
          </a:p>
          <a:p>
            <a:pPr indent="-220980" lvl="0" marL="342900" rtl="0" algn="l">
              <a:spcBef>
                <a:spcPts val="1000"/>
              </a:spcBef>
              <a:spcAft>
                <a:spcPts val="0"/>
              </a:spcAft>
              <a:buSzPts val="1920"/>
              <a:buNone/>
            </a:pPr>
            <a:r>
              <a:t/>
            </a:r>
            <a:endParaRPr sz="2400">
              <a:latin typeface="Century Gothic"/>
              <a:ea typeface="Century Gothic"/>
              <a:cs typeface="Century Gothic"/>
              <a:sym typeface="Century Gothic"/>
            </a:endParaRPr>
          </a:p>
          <a:p>
            <a:pPr indent="-342900" lvl="0" marL="342900" rtl="0" algn="l">
              <a:spcBef>
                <a:spcPts val="1000"/>
              </a:spcBef>
              <a:spcAft>
                <a:spcPts val="0"/>
              </a:spcAft>
              <a:buSzPts val="1920"/>
              <a:buChar char="►"/>
            </a:pPr>
            <a:r>
              <a:rPr lang="en-GB" sz="2400">
                <a:latin typeface="Century Gothic"/>
                <a:ea typeface="Century Gothic"/>
                <a:cs typeface="Century Gothic"/>
                <a:sym typeface="Century Gothic"/>
              </a:rPr>
              <a:t>They will also have opportunities to work independently, applying the skills that they have learnt,  in our structured play areas inside and outdoors.</a:t>
            </a:r>
            <a:endParaRPr sz="2400">
              <a:latin typeface="Century Gothic"/>
              <a:ea typeface="Century Gothic"/>
              <a:cs typeface="Century Gothic"/>
              <a:sym typeface="Century Gothic"/>
            </a:endParaRPr>
          </a:p>
        </p:txBody>
      </p:sp>
      <p:pic>
        <p:nvPicPr>
          <p:cNvPr id="244" name="Google Shape;244;p13"/>
          <p:cNvPicPr preferRelativeResize="0"/>
          <p:nvPr/>
        </p:nvPicPr>
        <p:blipFill rotWithShape="1">
          <a:blip r:embed="rId3">
            <a:alphaModFix/>
          </a:blip>
          <a:srcRect b="0" l="0" r="0" t="0"/>
          <a:stretch/>
        </p:blipFill>
        <p:spPr>
          <a:xfrm rot="5400000">
            <a:off x="5562972" y="910689"/>
            <a:ext cx="2852934" cy="2130895"/>
          </a:xfrm>
          <a:prstGeom prst="rect">
            <a:avLst/>
          </a:prstGeom>
          <a:noFill/>
          <a:ln>
            <a:noFill/>
          </a:ln>
        </p:spPr>
      </p:pic>
      <p:pic>
        <p:nvPicPr>
          <p:cNvPr id="245" name="Google Shape;245;p13"/>
          <p:cNvPicPr preferRelativeResize="0"/>
          <p:nvPr/>
        </p:nvPicPr>
        <p:blipFill rotWithShape="1">
          <a:blip r:embed="rId4">
            <a:alphaModFix/>
          </a:blip>
          <a:srcRect b="0" l="0" r="0" t="0"/>
          <a:stretch/>
        </p:blipFill>
        <p:spPr>
          <a:xfrm rot="5400000">
            <a:off x="5551066" y="4015597"/>
            <a:ext cx="2852935" cy="21308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2000"/>
                                        <p:tgtEl>
                                          <p:spTgt spid="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xEl>
                                              <p:pRg end="0" st="0"/>
                                            </p:txEl>
                                          </p:spTgt>
                                        </p:tgtEl>
                                        <p:attrNameLst>
                                          <p:attrName>style.visibility</p:attrName>
                                        </p:attrNameLst>
                                      </p:cBhvr>
                                      <p:to>
                                        <p:strVal val="visible"/>
                                      </p:to>
                                    </p:set>
                                    <p:animEffect filter="fade" transition="in">
                                      <p:cBhvr>
                                        <p:cTn dur="2000"/>
                                        <p:tgtEl>
                                          <p:spTgt spid="24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xEl>
                                              <p:pRg end="1" st="1"/>
                                            </p:txEl>
                                          </p:spTgt>
                                        </p:tgtEl>
                                        <p:attrNameLst>
                                          <p:attrName>style.visibility</p:attrName>
                                        </p:attrNameLst>
                                      </p:cBhvr>
                                      <p:to>
                                        <p:strVal val="visible"/>
                                      </p:to>
                                    </p:set>
                                    <p:animEffect filter="fade" transition="in">
                                      <p:cBhvr>
                                        <p:cTn dur="2000"/>
                                        <p:tgtEl>
                                          <p:spTgt spid="24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xEl>
                                              <p:pRg end="2" st="2"/>
                                            </p:txEl>
                                          </p:spTgt>
                                        </p:tgtEl>
                                        <p:attrNameLst>
                                          <p:attrName>style.visibility</p:attrName>
                                        </p:attrNameLst>
                                      </p:cBhvr>
                                      <p:to>
                                        <p:strVal val="visible"/>
                                      </p:to>
                                    </p:set>
                                    <p:animEffect filter="fade" transition="in">
                                      <p:cBhvr>
                                        <p:cTn dur="2000"/>
                                        <p:tgtEl>
                                          <p:spTgt spid="24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4"/>
          <p:cNvSpPr txBox="1"/>
          <p:nvPr>
            <p:ph type="title"/>
          </p:nvPr>
        </p:nvSpPr>
        <p:spPr>
          <a:xfrm>
            <a:off x="158824" y="260648"/>
            <a:ext cx="8445624" cy="11430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600"/>
              <a:buFont typeface="Century Gothic"/>
              <a:buNone/>
            </a:pPr>
            <a:r>
              <a:rPr b="1" lang="en-GB">
                <a:solidFill>
                  <a:schemeClr val="dk1"/>
                </a:solidFill>
                <a:latin typeface="Century Gothic"/>
                <a:ea typeface="Century Gothic"/>
                <a:cs typeface="Century Gothic"/>
                <a:sym typeface="Century Gothic"/>
              </a:rPr>
              <a:t>Structured and Independent play</a:t>
            </a:r>
            <a:endParaRPr b="1">
              <a:solidFill>
                <a:schemeClr val="dk1"/>
              </a:solidFill>
            </a:endParaRPr>
          </a:p>
        </p:txBody>
      </p:sp>
      <p:sp>
        <p:nvSpPr>
          <p:cNvPr id="251" name="Google Shape;251;p14"/>
          <p:cNvSpPr txBox="1"/>
          <p:nvPr>
            <p:ph idx="1" type="body"/>
          </p:nvPr>
        </p:nvSpPr>
        <p:spPr>
          <a:xfrm>
            <a:off x="323528" y="1403648"/>
            <a:ext cx="8280920" cy="5112990"/>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ctr">
              <a:lnSpc>
                <a:spcPct val="80000"/>
              </a:lnSpc>
              <a:spcBef>
                <a:spcPts val="0"/>
              </a:spcBef>
              <a:spcAft>
                <a:spcPts val="0"/>
              </a:spcAft>
              <a:buSzPct val="79999"/>
              <a:buFont typeface="Noto Sans Symbols"/>
              <a:buNone/>
            </a:pPr>
            <a:r>
              <a:rPr lang="en-GB" sz="2600">
                <a:latin typeface="Century Gothic"/>
                <a:ea typeface="Century Gothic"/>
                <a:cs typeface="Century Gothic"/>
                <a:sym typeface="Century Gothic"/>
              </a:rPr>
              <a:t>A lot of the learning in Reception takes place through play both indoors and outside.</a:t>
            </a:r>
            <a:endParaRPr/>
          </a:p>
          <a:p>
            <a:pPr indent="-230123" lvl="0" marL="342900" rtl="0" algn="l">
              <a:lnSpc>
                <a:spcPct val="80000"/>
              </a:lnSpc>
              <a:spcBef>
                <a:spcPts val="1000"/>
              </a:spcBef>
              <a:spcAft>
                <a:spcPts val="0"/>
              </a:spcAft>
              <a:buSzPct val="80000"/>
              <a:buNone/>
            </a:pPr>
            <a:r>
              <a:t/>
            </a:r>
            <a:endParaRPr sz="2400">
              <a:latin typeface="Century Gothic"/>
              <a:ea typeface="Century Gothic"/>
              <a:cs typeface="Century Gothic"/>
              <a:sym typeface="Century Gothic"/>
            </a:endParaRPr>
          </a:p>
          <a:p>
            <a:pPr indent="-342900" lvl="0" marL="342900" rtl="0" algn="ctr">
              <a:lnSpc>
                <a:spcPct val="80000"/>
              </a:lnSpc>
              <a:spcBef>
                <a:spcPts val="1000"/>
              </a:spcBef>
              <a:spcAft>
                <a:spcPts val="0"/>
              </a:spcAft>
              <a:buSzPct val="80000"/>
              <a:buNone/>
            </a:pPr>
            <a:r>
              <a:rPr lang="en-GB" sz="2400">
                <a:latin typeface="Century Gothic"/>
                <a:ea typeface="Century Gothic"/>
                <a:cs typeface="Century Gothic"/>
                <a:sym typeface="Century Gothic"/>
              </a:rPr>
              <a:t>Role play area</a:t>
            </a:r>
            <a:endParaRPr/>
          </a:p>
          <a:p>
            <a:pPr indent="-342900" lvl="0" marL="342900" rtl="0" algn="ctr">
              <a:lnSpc>
                <a:spcPct val="80000"/>
              </a:lnSpc>
              <a:spcBef>
                <a:spcPts val="1000"/>
              </a:spcBef>
              <a:spcAft>
                <a:spcPts val="0"/>
              </a:spcAft>
              <a:buSzPct val="80000"/>
              <a:buNone/>
            </a:pPr>
            <a:r>
              <a:rPr lang="en-GB" sz="2400">
                <a:latin typeface="Century Gothic"/>
                <a:ea typeface="Century Gothic"/>
                <a:cs typeface="Century Gothic"/>
                <a:sym typeface="Century Gothic"/>
              </a:rPr>
              <a:t>Writing table</a:t>
            </a:r>
            <a:endParaRPr/>
          </a:p>
          <a:p>
            <a:pPr indent="-342900" lvl="0" marL="342900" rtl="0" algn="ctr">
              <a:lnSpc>
                <a:spcPct val="80000"/>
              </a:lnSpc>
              <a:spcBef>
                <a:spcPts val="1000"/>
              </a:spcBef>
              <a:spcAft>
                <a:spcPts val="0"/>
              </a:spcAft>
              <a:buSzPct val="80000"/>
              <a:buNone/>
            </a:pPr>
            <a:r>
              <a:rPr lang="en-GB" sz="2400">
                <a:latin typeface="Century Gothic"/>
                <a:ea typeface="Century Gothic"/>
                <a:cs typeface="Century Gothic"/>
                <a:sym typeface="Century Gothic"/>
              </a:rPr>
              <a:t>Workshop</a:t>
            </a:r>
            <a:endParaRPr/>
          </a:p>
          <a:p>
            <a:pPr indent="-342900" lvl="0" marL="342900" rtl="0" algn="ctr">
              <a:lnSpc>
                <a:spcPct val="80000"/>
              </a:lnSpc>
              <a:spcBef>
                <a:spcPts val="1000"/>
              </a:spcBef>
              <a:spcAft>
                <a:spcPts val="0"/>
              </a:spcAft>
              <a:buSzPct val="80000"/>
              <a:buNone/>
            </a:pPr>
            <a:r>
              <a:rPr lang="en-GB" sz="2400">
                <a:latin typeface="Century Gothic"/>
                <a:ea typeface="Century Gothic"/>
                <a:cs typeface="Century Gothic"/>
                <a:sym typeface="Century Gothic"/>
              </a:rPr>
              <a:t>Music area</a:t>
            </a:r>
            <a:endParaRPr/>
          </a:p>
          <a:p>
            <a:pPr indent="-342900" lvl="0" marL="342900" rtl="0" algn="ctr">
              <a:lnSpc>
                <a:spcPct val="80000"/>
              </a:lnSpc>
              <a:spcBef>
                <a:spcPts val="1000"/>
              </a:spcBef>
              <a:spcAft>
                <a:spcPts val="0"/>
              </a:spcAft>
              <a:buSzPct val="80000"/>
              <a:buNone/>
            </a:pPr>
            <a:r>
              <a:rPr lang="en-GB" sz="2400">
                <a:latin typeface="Century Gothic"/>
                <a:ea typeface="Century Gothic"/>
                <a:cs typeface="Century Gothic"/>
                <a:sym typeface="Century Gothic"/>
              </a:rPr>
              <a:t>ICT </a:t>
            </a:r>
            <a:endParaRPr/>
          </a:p>
          <a:p>
            <a:pPr indent="-342900" lvl="0" marL="342900" rtl="0" algn="ctr">
              <a:lnSpc>
                <a:spcPct val="80000"/>
              </a:lnSpc>
              <a:spcBef>
                <a:spcPts val="1000"/>
              </a:spcBef>
              <a:spcAft>
                <a:spcPts val="0"/>
              </a:spcAft>
              <a:buSzPct val="80000"/>
              <a:buNone/>
            </a:pPr>
            <a:r>
              <a:rPr lang="en-GB" sz="2400">
                <a:latin typeface="Century Gothic"/>
                <a:ea typeface="Century Gothic"/>
                <a:cs typeface="Century Gothic"/>
                <a:sym typeface="Century Gothic"/>
              </a:rPr>
              <a:t>Construction and small world</a:t>
            </a:r>
            <a:endParaRPr/>
          </a:p>
          <a:p>
            <a:pPr indent="-342900" lvl="0" marL="342900" rtl="0" algn="ctr">
              <a:lnSpc>
                <a:spcPct val="80000"/>
              </a:lnSpc>
              <a:spcBef>
                <a:spcPts val="1000"/>
              </a:spcBef>
              <a:spcAft>
                <a:spcPts val="0"/>
              </a:spcAft>
              <a:buSzPct val="80000"/>
              <a:buNone/>
            </a:pPr>
            <a:r>
              <a:rPr lang="en-GB" sz="2400">
                <a:latin typeface="Century Gothic"/>
                <a:ea typeface="Century Gothic"/>
                <a:cs typeface="Century Gothic"/>
                <a:sym typeface="Century Gothic"/>
              </a:rPr>
              <a:t>Water</a:t>
            </a:r>
            <a:endParaRPr/>
          </a:p>
          <a:p>
            <a:pPr indent="-342900" lvl="0" marL="342900" rtl="0" algn="ctr">
              <a:lnSpc>
                <a:spcPct val="80000"/>
              </a:lnSpc>
              <a:spcBef>
                <a:spcPts val="1000"/>
              </a:spcBef>
              <a:spcAft>
                <a:spcPts val="0"/>
              </a:spcAft>
              <a:buSzPct val="80000"/>
              <a:buNone/>
            </a:pPr>
            <a:r>
              <a:rPr lang="en-GB" sz="2400">
                <a:latin typeface="Century Gothic"/>
                <a:ea typeface="Century Gothic"/>
                <a:cs typeface="Century Gothic"/>
                <a:sym typeface="Century Gothic"/>
              </a:rPr>
              <a:t>Sand</a:t>
            </a:r>
            <a:endParaRPr/>
          </a:p>
          <a:p>
            <a:pPr indent="-342900" lvl="0" marL="342900" rtl="0" algn="ctr">
              <a:lnSpc>
                <a:spcPct val="80000"/>
              </a:lnSpc>
              <a:spcBef>
                <a:spcPts val="1000"/>
              </a:spcBef>
              <a:spcAft>
                <a:spcPts val="0"/>
              </a:spcAft>
              <a:buSzPct val="80000"/>
              <a:buNone/>
            </a:pPr>
            <a:r>
              <a:rPr lang="en-GB" sz="2400">
                <a:latin typeface="Century Gothic"/>
                <a:ea typeface="Century Gothic"/>
                <a:cs typeface="Century Gothic"/>
                <a:sym typeface="Century Gothic"/>
              </a:rPr>
              <a:t>Dough</a:t>
            </a:r>
            <a:endParaRPr/>
          </a:p>
          <a:p>
            <a:pPr indent="-342900" lvl="0" marL="342900" rtl="0" algn="ctr">
              <a:lnSpc>
                <a:spcPct val="80000"/>
              </a:lnSpc>
              <a:spcBef>
                <a:spcPts val="1000"/>
              </a:spcBef>
              <a:spcAft>
                <a:spcPts val="0"/>
              </a:spcAft>
              <a:buSzPct val="80000"/>
              <a:buNone/>
            </a:pPr>
            <a:r>
              <a:rPr lang="en-GB" sz="2400">
                <a:latin typeface="Century Gothic"/>
                <a:ea typeface="Century Gothic"/>
                <a:cs typeface="Century Gothic"/>
                <a:sym typeface="Century Gothic"/>
              </a:rPr>
              <a:t>Paint</a:t>
            </a:r>
            <a:endParaRPr/>
          </a:p>
          <a:p>
            <a:pPr indent="-342900" lvl="0" marL="342900" rtl="0" algn="ctr">
              <a:lnSpc>
                <a:spcPct val="80000"/>
              </a:lnSpc>
              <a:spcBef>
                <a:spcPts val="1000"/>
              </a:spcBef>
              <a:spcAft>
                <a:spcPts val="0"/>
              </a:spcAft>
              <a:buSzPct val="80000"/>
              <a:buNone/>
            </a:pPr>
            <a:r>
              <a:rPr lang="en-GB" sz="2400">
                <a:latin typeface="Century Gothic"/>
                <a:ea typeface="Century Gothic"/>
                <a:cs typeface="Century Gothic"/>
                <a:sym typeface="Century Gothic"/>
              </a:rPr>
              <a:t>Maths area</a:t>
            </a:r>
            <a:endParaRPr/>
          </a:p>
          <a:p>
            <a:pPr indent="-342900" lvl="0" marL="342900" rtl="0" algn="ctr">
              <a:lnSpc>
                <a:spcPct val="80000"/>
              </a:lnSpc>
              <a:spcBef>
                <a:spcPts val="1000"/>
              </a:spcBef>
              <a:spcAft>
                <a:spcPts val="0"/>
              </a:spcAft>
              <a:buSzPct val="80000"/>
              <a:buNone/>
            </a:pPr>
            <a:r>
              <a:rPr lang="en-GB" sz="2400">
                <a:latin typeface="Century Gothic"/>
                <a:ea typeface="Century Gothic"/>
                <a:cs typeface="Century Gothic"/>
                <a:sym typeface="Century Gothic"/>
              </a:rPr>
              <a:t>Outside Area</a:t>
            </a:r>
            <a:endParaRPr/>
          </a:p>
          <a:p>
            <a:pPr indent="-248920" lvl="0" marL="342900" rtl="0" algn="l">
              <a:lnSpc>
                <a:spcPct val="80000"/>
              </a:lnSpc>
              <a:spcBef>
                <a:spcPts val="1000"/>
              </a:spcBef>
              <a:spcAft>
                <a:spcPts val="0"/>
              </a:spcAft>
              <a:buSzPct val="80000"/>
              <a:buNone/>
            </a:pPr>
            <a:r>
              <a:t/>
            </a:r>
            <a:endParaRPr sz="2000">
              <a:latin typeface="Overlock"/>
              <a:ea typeface="Overlock"/>
              <a:cs typeface="Overlock"/>
              <a:sym typeface="Overlo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6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5"/>
          <p:cNvSpPr txBox="1"/>
          <p:nvPr>
            <p:ph type="title"/>
          </p:nvPr>
        </p:nvSpPr>
        <p:spPr>
          <a:xfrm>
            <a:off x="609599" y="609600"/>
            <a:ext cx="6347714"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600"/>
              <a:buFont typeface="Century Gothic"/>
              <a:buNone/>
            </a:pPr>
            <a:r>
              <a:rPr b="1" lang="en-GB">
                <a:solidFill>
                  <a:schemeClr val="dk1"/>
                </a:solidFill>
                <a:latin typeface="Century Gothic"/>
                <a:ea typeface="Century Gothic"/>
                <a:cs typeface="Century Gothic"/>
                <a:sym typeface="Century Gothic"/>
              </a:rPr>
              <a:t>Literacy based learning –Reading and Writing  </a:t>
            </a:r>
            <a:endParaRPr/>
          </a:p>
        </p:txBody>
      </p:sp>
      <p:sp>
        <p:nvSpPr>
          <p:cNvPr id="257" name="Google Shape;257;p15"/>
          <p:cNvSpPr txBox="1"/>
          <p:nvPr/>
        </p:nvSpPr>
        <p:spPr>
          <a:xfrm>
            <a:off x="971600" y="1916832"/>
            <a:ext cx="734481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Arial"/>
                <a:ea typeface="Arial"/>
                <a:cs typeface="Arial"/>
                <a:sym typeface="Arial"/>
              </a:rPr>
              <a:t>.</a:t>
            </a:r>
            <a:endParaRPr/>
          </a:p>
        </p:txBody>
      </p:sp>
      <p:sp>
        <p:nvSpPr>
          <p:cNvPr id="258" name="Google Shape;258;p15"/>
          <p:cNvSpPr txBox="1"/>
          <p:nvPr/>
        </p:nvSpPr>
        <p:spPr>
          <a:xfrm>
            <a:off x="965090" y="1880470"/>
            <a:ext cx="4172937" cy="2308324"/>
          </a:xfrm>
          <a:prstGeom prst="rect">
            <a:avLst/>
          </a:prstGeom>
          <a:noFill/>
          <a:ln>
            <a:noFill/>
          </a:ln>
        </p:spPr>
        <p:txBody>
          <a:bodyPr anchorCtr="0" anchor="t" bIns="45700" lIns="91425" spcFirstLastPara="1" rIns="91425" wrap="square" tIns="45700">
            <a:spAutoFit/>
          </a:bodyPr>
          <a:lstStyle/>
          <a:p>
            <a:pPr indent="-190500" lvl="0" marL="342900" marR="0" rtl="0" algn="l">
              <a:spcBef>
                <a:spcPts val="0"/>
              </a:spcBef>
              <a:spcAft>
                <a:spcPts val="0"/>
              </a:spcAft>
              <a:buClr>
                <a:schemeClr val="dk1"/>
              </a:buClr>
              <a:buSzPts val="2400"/>
              <a:buFont typeface="Arial"/>
              <a:buNone/>
            </a:pPr>
            <a:r>
              <a:t/>
            </a:r>
            <a:endParaRPr sz="2400">
              <a:solidFill>
                <a:schemeClr val="dk1"/>
              </a:solidFill>
              <a:latin typeface="Century Gothic"/>
              <a:ea typeface="Century Gothic"/>
              <a:cs typeface="Century Gothic"/>
              <a:sym typeface="Century Gothic"/>
            </a:endParaRPr>
          </a:p>
          <a:p>
            <a:pPr indent="-342900" lvl="0" marL="342900" marR="0" rtl="0" algn="l">
              <a:spcBef>
                <a:spcPts val="0"/>
              </a:spcBef>
              <a:spcAft>
                <a:spcPts val="0"/>
              </a:spcAft>
              <a:buClr>
                <a:schemeClr val="dk1"/>
              </a:buClr>
              <a:buSzPts val="2400"/>
              <a:buFont typeface="Arial"/>
              <a:buChar char="•"/>
            </a:pPr>
            <a:r>
              <a:rPr lang="en-GB" sz="2400">
                <a:solidFill>
                  <a:schemeClr val="dk1"/>
                </a:solidFill>
                <a:latin typeface="Century Gothic"/>
                <a:ea typeface="Century Gothic"/>
                <a:cs typeface="Century Gothic"/>
                <a:sym typeface="Century Gothic"/>
              </a:rPr>
              <a:t>Develop a love of books</a:t>
            </a:r>
            <a:endParaRPr/>
          </a:p>
          <a:p>
            <a:pPr indent="-342900" lvl="0" marL="342900" marR="0" rtl="0" algn="l">
              <a:spcBef>
                <a:spcPts val="0"/>
              </a:spcBef>
              <a:spcAft>
                <a:spcPts val="0"/>
              </a:spcAft>
              <a:buClr>
                <a:schemeClr val="dk1"/>
              </a:buClr>
              <a:buSzPts val="2400"/>
              <a:buFont typeface="Arial"/>
              <a:buChar char="•"/>
            </a:pPr>
            <a:r>
              <a:rPr lang="en-GB" sz="2400">
                <a:solidFill>
                  <a:schemeClr val="dk1"/>
                </a:solidFill>
                <a:latin typeface="Century Gothic"/>
                <a:ea typeface="Century Gothic"/>
                <a:cs typeface="Century Gothic"/>
                <a:sym typeface="Century Gothic"/>
              </a:rPr>
              <a:t>Phonics </a:t>
            </a:r>
            <a:endParaRPr/>
          </a:p>
          <a:p>
            <a:pPr indent="-342900" lvl="0" marL="342900" marR="0" rtl="0" algn="l">
              <a:spcBef>
                <a:spcPts val="0"/>
              </a:spcBef>
              <a:spcAft>
                <a:spcPts val="0"/>
              </a:spcAft>
              <a:buClr>
                <a:schemeClr val="dk1"/>
              </a:buClr>
              <a:buSzPts val="2400"/>
              <a:buFont typeface="Arial"/>
              <a:buChar char="•"/>
            </a:pPr>
            <a:r>
              <a:rPr lang="en-GB" sz="2400">
                <a:solidFill>
                  <a:schemeClr val="dk1"/>
                </a:solidFill>
                <a:latin typeface="Century Gothic"/>
                <a:ea typeface="Century Gothic"/>
                <a:cs typeface="Century Gothic"/>
                <a:sym typeface="Century Gothic"/>
              </a:rPr>
              <a:t>Reading book </a:t>
            </a:r>
            <a:endParaRPr/>
          </a:p>
          <a:p>
            <a:pPr indent="-342900" lvl="0" marL="342900" marR="0" rtl="0" algn="l">
              <a:spcBef>
                <a:spcPts val="0"/>
              </a:spcBef>
              <a:spcAft>
                <a:spcPts val="0"/>
              </a:spcAft>
              <a:buClr>
                <a:schemeClr val="dk1"/>
              </a:buClr>
              <a:buSzPts val="2400"/>
              <a:buFont typeface="Arial"/>
              <a:buChar char="•"/>
            </a:pPr>
            <a:r>
              <a:rPr lang="en-GB" sz="2400">
                <a:solidFill>
                  <a:schemeClr val="dk1"/>
                </a:solidFill>
                <a:latin typeface="Century Gothic"/>
                <a:ea typeface="Century Gothic"/>
                <a:cs typeface="Century Gothic"/>
                <a:sym typeface="Century Gothic"/>
              </a:rPr>
              <a:t>Reading Records</a:t>
            </a:r>
            <a:endParaRPr/>
          </a:p>
          <a:p>
            <a:pPr indent="-342900" lvl="0" marL="342900" marR="0" rtl="0" algn="l">
              <a:spcBef>
                <a:spcPts val="0"/>
              </a:spcBef>
              <a:spcAft>
                <a:spcPts val="0"/>
              </a:spcAft>
              <a:buClr>
                <a:schemeClr val="dk1"/>
              </a:buClr>
              <a:buSzPts val="2400"/>
              <a:buFont typeface="Arial"/>
              <a:buChar char="•"/>
            </a:pPr>
            <a:r>
              <a:rPr lang="en-GB" sz="2400">
                <a:solidFill>
                  <a:schemeClr val="dk1"/>
                </a:solidFill>
                <a:latin typeface="Century Gothic"/>
                <a:ea typeface="Century Gothic"/>
                <a:cs typeface="Century Gothic"/>
                <a:sym typeface="Century Gothic"/>
              </a:rPr>
              <a:t>Cursive handwriting  </a:t>
            </a:r>
            <a:endParaRPr/>
          </a:p>
        </p:txBody>
      </p:sp>
      <p:pic>
        <p:nvPicPr>
          <p:cNvPr id="259" name="Google Shape;259;p15"/>
          <p:cNvPicPr preferRelativeResize="0"/>
          <p:nvPr/>
        </p:nvPicPr>
        <p:blipFill rotWithShape="1">
          <a:blip r:embed="rId3">
            <a:alphaModFix/>
          </a:blip>
          <a:srcRect b="0" l="0" r="0" t="0"/>
          <a:stretch/>
        </p:blipFill>
        <p:spPr>
          <a:xfrm>
            <a:off x="6481945" y="609600"/>
            <a:ext cx="1674737" cy="1619526"/>
          </a:xfrm>
          <a:prstGeom prst="rect">
            <a:avLst/>
          </a:prstGeom>
          <a:noFill/>
          <a:ln>
            <a:noFill/>
          </a:ln>
        </p:spPr>
      </p:pic>
      <p:pic>
        <p:nvPicPr>
          <p:cNvPr id="260" name="Google Shape;260;p15"/>
          <p:cNvPicPr preferRelativeResize="0"/>
          <p:nvPr/>
        </p:nvPicPr>
        <p:blipFill rotWithShape="1">
          <a:blip r:embed="rId4">
            <a:alphaModFix/>
          </a:blip>
          <a:srcRect b="0" l="0" r="0" t="0"/>
          <a:stretch/>
        </p:blipFill>
        <p:spPr>
          <a:xfrm>
            <a:off x="827584" y="4188794"/>
            <a:ext cx="3419872" cy="2554349"/>
          </a:xfrm>
          <a:prstGeom prst="rect">
            <a:avLst/>
          </a:prstGeom>
          <a:noFill/>
          <a:ln>
            <a:noFill/>
          </a:ln>
        </p:spPr>
      </p:pic>
      <p:pic>
        <p:nvPicPr>
          <p:cNvPr id="261" name="Google Shape;261;p15"/>
          <p:cNvPicPr preferRelativeResize="0"/>
          <p:nvPr/>
        </p:nvPicPr>
        <p:blipFill rotWithShape="1">
          <a:blip r:embed="rId5">
            <a:alphaModFix/>
          </a:blip>
          <a:srcRect b="0" l="0" r="0" t="0"/>
          <a:stretch/>
        </p:blipFill>
        <p:spPr>
          <a:xfrm rot="5400000">
            <a:off x="4368815" y="3887463"/>
            <a:ext cx="3269400" cy="244195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6"/>
          <p:cNvSpPr txBox="1"/>
          <p:nvPr>
            <p:ph type="title"/>
          </p:nvPr>
        </p:nvSpPr>
        <p:spPr>
          <a:xfrm>
            <a:off x="609599" y="609600"/>
            <a:ext cx="6347714"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600"/>
              <a:buFont typeface="Century Gothic"/>
              <a:buNone/>
            </a:pPr>
            <a:r>
              <a:rPr b="1" lang="en-GB">
                <a:solidFill>
                  <a:schemeClr val="dk1"/>
                </a:solidFill>
                <a:latin typeface="Century Gothic"/>
                <a:ea typeface="Century Gothic"/>
                <a:cs typeface="Century Gothic"/>
                <a:sym typeface="Century Gothic"/>
              </a:rPr>
              <a:t>Maths in Reception </a:t>
            </a:r>
            <a:endParaRPr/>
          </a:p>
        </p:txBody>
      </p:sp>
      <p:pic>
        <p:nvPicPr>
          <p:cNvPr id="267" name="Google Shape;267;p16"/>
          <p:cNvPicPr preferRelativeResize="0"/>
          <p:nvPr/>
        </p:nvPicPr>
        <p:blipFill rotWithShape="1">
          <a:blip r:embed="rId3">
            <a:alphaModFix/>
          </a:blip>
          <a:srcRect b="0" l="0" r="0" t="0"/>
          <a:stretch/>
        </p:blipFill>
        <p:spPr>
          <a:xfrm rot="5400000">
            <a:off x="177481" y="2997022"/>
            <a:ext cx="3457575" cy="2593340"/>
          </a:xfrm>
          <a:prstGeom prst="rect">
            <a:avLst/>
          </a:prstGeom>
          <a:noFill/>
          <a:ln>
            <a:noFill/>
          </a:ln>
        </p:spPr>
      </p:pic>
      <p:pic>
        <p:nvPicPr>
          <p:cNvPr id="268" name="Google Shape;268;p16"/>
          <p:cNvPicPr preferRelativeResize="0"/>
          <p:nvPr/>
        </p:nvPicPr>
        <p:blipFill rotWithShape="1">
          <a:blip r:embed="rId4">
            <a:alphaModFix/>
          </a:blip>
          <a:srcRect b="0" l="0" r="0" t="0"/>
          <a:stretch/>
        </p:blipFill>
        <p:spPr>
          <a:xfrm>
            <a:off x="4910726" y="2660287"/>
            <a:ext cx="3692435" cy="27693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7"/>
          <p:cNvSpPr txBox="1"/>
          <p:nvPr>
            <p:ph type="title"/>
          </p:nvPr>
        </p:nvSpPr>
        <p:spPr>
          <a:xfrm>
            <a:off x="251520" y="609600"/>
            <a:ext cx="8784976"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600"/>
              <a:buFont typeface="Trebuchet MS"/>
              <a:buNone/>
            </a:pPr>
            <a:r>
              <a:rPr b="1" lang="en-GB">
                <a:solidFill>
                  <a:schemeClr val="dk1"/>
                </a:solidFill>
              </a:rPr>
              <a:t>Learning through play in the classroom</a:t>
            </a:r>
            <a:endParaRPr/>
          </a:p>
        </p:txBody>
      </p:sp>
      <p:pic>
        <p:nvPicPr>
          <p:cNvPr id="274" name="Google Shape;274;p17"/>
          <p:cNvPicPr preferRelativeResize="0"/>
          <p:nvPr/>
        </p:nvPicPr>
        <p:blipFill rotWithShape="1">
          <a:blip r:embed="rId3">
            <a:alphaModFix/>
          </a:blip>
          <a:srcRect b="0" l="0" r="0" t="0"/>
          <a:stretch/>
        </p:blipFill>
        <p:spPr>
          <a:xfrm>
            <a:off x="4572000" y="1898375"/>
            <a:ext cx="3177060" cy="2382795"/>
          </a:xfrm>
          <a:prstGeom prst="rect">
            <a:avLst/>
          </a:prstGeom>
          <a:noFill/>
          <a:ln>
            <a:noFill/>
          </a:ln>
        </p:spPr>
      </p:pic>
      <p:pic>
        <p:nvPicPr>
          <p:cNvPr id="275" name="Google Shape;275;p17"/>
          <p:cNvPicPr preferRelativeResize="0"/>
          <p:nvPr/>
        </p:nvPicPr>
        <p:blipFill rotWithShape="1">
          <a:blip r:embed="rId4">
            <a:alphaModFix/>
          </a:blip>
          <a:srcRect b="0" l="0" r="0" t="0"/>
          <a:stretch/>
        </p:blipFill>
        <p:spPr>
          <a:xfrm>
            <a:off x="683568" y="1898375"/>
            <a:ext cx="3170523" cy="237789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18"/>
          <p:cNvSpPr txBox="1"/>
          <p:nvPr>
            <p:ph type="title"/>
          </p:nvPr>
        </p:nvSpPr>
        <p:spPr>
          <a:xfrm>
            <a:off x="323528" y="260648"/>
            <a:ext cx="8282881"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600"/>
              <a:buFont typeface="Trebuchet MS"/>
              <a:buNone/>
            </a:pPr>
            <a:r>
              <a:rPr b="1" lang="en-GB">
                <a:solidFill>
                  <a:schemeClr val="dk1"/>
                </a:solidFill>
              </a:rPr>
              <a:t>Maths fun over the summer holiday</a:t>
            </a:r>
            <a:endParaRPr/>
          </a:p>
        </p:txBody>
      </p:sp>
      <p:sp>
        <p:nvSpPr>
          <p:cNvPr id="281" name="Google Shape;281;p18"/>
          <p:cNvSpPr/>
          <p:nvPr/>
        </p:nvSpPr>
        <p:spPr>
          <a:xfrm>
            <a:off x="0" y="1413063"/>
            <a:ext cx="4572000" cy="403187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3200"/>
              <a:buFont typeface="Arial"/>
              <a:buChar char="•"/>
            </a:pPr>
            <a:r>
              <a:rPr lang="en-GB" sz="3200">
                <a:solidFill>
                  <a:schemeClr val="dk1"/>
                </a:solidFill>
                <a:latin typeface="Century Gothic"/>
                <a:ea typeface="Century Gothic"/>
                <a:cs typeface="Century Gothic"/>
                <a:sym typeface="Century Gothic"/>
              </a:rPr>
              <a:t>Go on shape hunts around the local area.</a:t>
            </a:r>
            <a:endParaRPr/>
          </a:p>
          <a:p>
            <a:pPr indent="-82550" lvl="0" marL="285750" marR="0" rtl="0" algn="l">
              <a:spcBef>
                <a:spcPts val="0"/>
              </a:spcBef>
              <a:spcAft>
                <a:spcPts val="0"/>
              </a:spcAft>
              <a:buClr>
                <a:schemeClr val="dk1"/>
              </a:buClr>
              <a:buSzPts val="3200"/>
              <a:buFont typeface="Arial"/>
              <a:buNone/>
            </a:pPr>
            <a:r>
              <a:t/>
            </a:r>
            <a:endParaRPr sz="3200">
              <a:solidFill>
                <a:schemeClr val="dk1"/>
              </a:solidFill>
              <a:latin typeface="Century Gothic"/>
              <a:ea typeface="Century Gothic"/>
              <a:cs typeface="Century Gothic"/>
              <a:sym typeface="Century Gothic"/>
            </a:endParaRPr>
          </a:p>
          <a:p>
            <a:pPr indent="-82550" lvl="0" marL="285750" marR="0" rtl="0" algn="l">
              <a:spcBef>
                <a:spcPts val="0"/>
              </a:spcBef>
              <a:spcAft>
                <a:spcPts val="0"/>
              </a:spcAft>
              <a:buClr>
                <a:schemeClr val="dk1"/>
              </a:buClr>
              <a:buSzPts val="3200"/>
              <a:buFont typeface="Arial"/>
              <a:buNone/>
            </a:pPr>
            <a:r>
              <a:t/>
            </a:r>
            <a:endParaRPr sz="3200">
              <a:solidFill>
                <a:schemeClr val="dk1"/>
              </a:solidFill>
              <a:latin typeface="Century Gothic"/>
              <a:ea typeface="Century Gothic"/>
              <a:cs typeface="Century Gothic"/>
              <a:sym typeface="Century Gothic"/>
            </a:endParaRPr>
          </a:p>
          <a:p>
            <a:pPr indent="-285750" lvl="0" marL="285750" marR="0" rtl="0" algn="l">
              <a:spcBef>
                <a:spcPts val="0"/>
              </a:spcBef>
              <a:spcAft>
                <a:spcPts val="0"/>
              </a:spcAft>
              <a:buClr>
                <a:schemeClr val="dk1"/>
              </a:buClr>
              <a:buSzPts val="3200"/>
              <a:buFont typeface="Arial"/>
              <a:buChar char="•"/>
            </a:pPr>
            <a:r>
              <a:rPr lang="en-GB" sz="3200">
                <a:solidFill>
                  <a:schemeClr val="dk1"/>
                </a:solidFill>
                <a:latin typeface="Century Gothic"/>
                <a:ea typeface="Century Gothic"/>
                <a:cs typeface="Century Gothic"/>
                <a:sym typeface="Century Gothic"/>
              </a:rPr>
              <a:t>Go on number hunts around the local area.</a:t>
            </a:r>
            <a:endParaRPr/>
          </a:p>
        </p:txBody>
      </p:sp>
      <p:pic>
        <p:nvPicPr>
          <p:cNvPr id="282" name="Google Shape;282;p18"/>
          <p:cNvPicPr preferRelativeResize="0"/>
          <p:nvPr/>
        </p:nvPicPr>
        <p:blipFill rotWithShape="1">
          <a:blip r:embed="rId3">
            <a:alphaModFix/>
          </a:blip>
          <a:srcRect b="0" l="0" r="0" t="0"/>
          <a:stretch/>
        </p:blipFill>
        <p:spPr>
          <a:xfrm>
            <a:off x="4767792" y="1101576"/>
            <a:ext cx="1987136" cy="2143531"/>
          </a:xfrm>
          <a:prstGeom prst="rect">
            <a:avLst/>
          </a:prstGeom>
          <a:noFill/>
          <a:ln>
            <a:noFill/>
          </a:ln>
        </p:spPr>
      </p:pic>
      <p:pic>
        <p:nvPicPr>
          <p:cNvPr id="283" name="Google Shape;283;p18"/>
          <p:cNvPicPr preferRelativeResize="0"/>
          <p:nvPr/>
        </p:nvPicPr>
        <p:blipFill rotWithShape="1">
          <a:blip r:embed="rId4">
            <a:alphaModFix/>
          </a:blip>
          <a:srcRect b="0" l="0" r="0" t="0"/>
          <a:stretch/>
        </p:blipFill>
        <p:spPr>
          <a:xfrm>
            <a:off x="6950720" y="1648739"/>
            <a:ext cx="2089872" cy="1780262"/>
          </a:xfrm>
          <a:prstGeom prst="rect">
            <a:avLst/>
          </a:prstGeom>
          <a:noFill/>
          <a:ln>
            <a:noFill/>
          </a:ln>
        </p:spPr>
      </p:pic>
      <p:pic>
        <p:nvPicPr>
          <p:cNvPr id="284" name="Google Shape;284;p18"/>
          <p:cNvPicPr preferRelativeResize="0"/>
          <p:nvPr/>
        </p:nvPicPr>
        <p:blipFill rotWithShape="1">
          <a:blip r:embed="rId5">
            <a:alphaModFix/>
          </a:blip>
          <a:srcRect b="0" l="0" r="0" t="0"/>
          <a:stretch/>
        </p:blipFill>
        <p:spPr>
          <a:xfrm>
            <a:off x="4464968" y="4569197"/>
            <a:ext cx="1720477" cy="1751477"/>
          </a:xfrm>
          <a:prstGeom prst="rect">
            <a:avLst/>
          </a:prstGeom>
          <a:noFill/>
          <a:ln>
            <a:noFill/>
          </a:ln>
        </p:spPr>
      </p:pic>
      <p:pic>
        <p:nvPicPr>
          <p:cNvPr id="285" name="Google Shape;285;p18"/>
          <p:cNvPicPr preferRelativeResize="0"/>
          <p:nvPr/>
        </p:nvPicPr>
        <p:blipFill rotWithShape="1">
          <a:blip r:embed="rId6">
            <a:alphaModFix/>
          </a:blip>
          <a:srcRect b="0" l="0" r="0" t="0"/>
          <a:stretch/>
        </p:blipFill>
        <p:spPr>
          <a:xfrm>
            <a:off x="6624085" y="3861048"/>
            <a:ext cx="2069934" cy="206993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9"/>
          <p:cNvSpPr txBox="1"/>
          <p:nvPr>
            <p:ph type="title"/>
          </p:nvPr>
        </p:nvSpPr>
        <p:spPr>
          <a:xfrm>
            <a:off x="121562" y="191147"/>
            <a:ext cx="8698909"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600"/>
              <a:buFont typeface="Trebuchet MS"/>
              <a:buNone/>
            </a:pPr>
            <a:r>
              <a:rPr b="1" lang="en-GB">
                <a:solidFill>
                  <a:schemeClr val="dk1"/>
                </a:solidFill>
              </a:rPr>
              <a:t>Maths fun over the summer holiday</a:t>
            </a:r>
            <a:endParaRPr/>
          </a:p>
        </p:txBody>
      </p:sp>
      <p:sp>
        <p:nvSpPr>
          <p:cNvPr id="291" name="Google Shape;291;p19"/>
          <p:cNvSpPr/>
          <p:nvPr/>
        </p:nvSpPr>
        <p:spPr>
          <a:xfrm>
            <a:off x="-28437" y="1874728"/>
            <a:ext cx="4572000" cy="310854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800"/>
              <a:buFont typeface="Arial"/>
              <a:buChar char="•"/>
            </a:pPr>
            <a:r>
              <a:rPr lang="en-GB" sz="2800">
                <a:solidFill>
                  <a:schemeClr val="dk1"/>
                </a:solidFill>
                <a:latin typeface="Century Gothic"/>
                <a:ea typeface="Century Gothic"/>
                <a:cs typeface="Century Gothic"/>
                <a:sym typeface="Century Gothic"/>
              </a:rPr>
              <a:t>Draw shapes in chalk on the pavement.</a:t>
            </a:r>
            <a:endParaRPr/>
          </a:p>
          <a:p>
            <a:pPr indent="-107950" lvl="0" marL="285750" marR="0" rtl="0" algn="l">
              <a:spcBef>
                <a:spcPts val="0"/>
              </a:spcBef>
              <a:spcAft>
                <a:spcPts val="0"/>
              </a:spcAft>
              <a:buClr>
                <a:schemeClr val="dk1"/>
              </a:buClr>
              <a:buSzPts val="2800"/>
              <a:buFont typeface="Arial"/>
              <a:buNone/>
            </a:pPr>
            <a:r>
              <a:t/>
            </a:r>
            <a:endParaRPr sz="2800">
              <a:solidFill>
                <a:schemeClr val="dk1"/>
              </a:solidFill>
              <a:latin typeface="Century Gothic"/>
              <a:ea typeface="Century Gothic"/>
              <a:cs typeface="Century Gothic"/>
              <a:sym typeface="Century Gothic"/>
            </a:endParaRPr>
          </a:p>
          <a:p>
            <a:pPr indent="-107950" lvl="0" marL="285750" marR="0" rtl="0" algn="l">
              <a:spcBef>
                <a:spcPts val="0"/>
              </a:spcBef>
              <a:spcAft>
                <a:spcPts val="0"/>
              </a:spcAft>
              <a:buClr>
                <a:schemeClr val="dk1"/>
              </a:buClr>
              <a:buSzPts val="2800"/>
              <a:buFont typeface="Arial"/>
              <a:buNone/>
            </a:pPr>
            <a:r>
              <a:t/>
            </a:r>
            <a:endParaRPr sz="2800">
              <a:solidFill>
                <a:schemeClr val="dk1"/>
              </a:solidFill>
              <a:latin typeface="Century Gothic"/>
              <a:ea typeface="Century Gothic"/>
              <a:cs typeface="Century Gothic"/>
              <a:sym typeface="Century Gothic"/>
            </a:endParaRPr>
          </a:p>
          <a:p>
            <a:pPr indent="-285750" lvl="0" marL="285750" marR="0" rtl="0" algn="l">
              <a:spcBef>
                <a:spcPts val="0"/>
              </a:spcBef>
              <a:spcAft>
                <a:spcPts val="0"/>
              </a:spcAft>
              <a:buClr>
                <a:schemeClr val="dk1"/>
              </a:buClr>
              <a:buSzPts val="2800"/>
              <a:buFont typeface="Arial"/>
              <a:buChar char="•"/>
            </a:pPr>
            <a:r>
              <a:rPr lang="en-GB" sz="2800">
                <a:solidFill>
                  <a:schemeClr val="dk1"/>
                </a:solidFill>
                <a:latin typeface="Century Gothic"/>
                <a:ea typeface="Century Gothic"/>
                <a:cs typeface="Century Gothic"/>
                <a:sym typeface="Century Gothic"/>
              </a:rPr>
              <a:t>Set counting challenges. How many stairs in this building?</a:t>
            </a:r>
            <a:endParaRPr/>
          </a:p>
        </p:txBody>
      </p:sp>
      <p:pic>
        <p:nvPicPr>
          <p:cNvPr id="292" name="Google Shape;292;p19"/>
          <p:cNvPicPr preferRelativeResize="0"/>
          <p:nvPr/>
        </p:nvPicPr>
        <p:blipFill rotWithShape="1">
          <a:blip r:embed="rId3">
            <a:alphaModFix/>
          </a:blip>
          <a:srcRect b="0" l="0" r="0" t="0"/>
          <a:stretch/>
        </p:blipFill>
        <p:spPr>
          <a:xfrm>
            <a:off x="4283968" y="1063513"/>
            <a:ext cx="4328554" cy="1855095"/>
          </a:xfrm>
          <a:prstGeom prst="rect">
            <a:avLst/>
          </a:prstGeom>
          <a:noFill/>
          <a:ln>
            <a:noFill/>
          </a:ln>
        </p:spPr>
      </p:pic>
      <p:pic>
        <p:nvPicPr>
          <p:cNvPr id="293" name="Google Shape;293;p19"/>
          <p:cNvPicPr preferRelativeResize="0"/>
          <p:nvPr/>
        </p:nvPicPr>
        <p:blipFill rotWithShape="1">
          <a:blip r:embed="rId4">
            <a:alphaModFix/>
          </a:blip>
          <a:srcRect b="11493" l="0" r="3601" t="0"/>
          <a:stretch/>
        </p:blipFill>
        <p:spPr>
          <a:xfrm>
            <a:off x="4730479" y="3939393"/>
            <a:ext cx="3435531" cy="22327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
          <p:cNvSpPr/>
          <p:nvPr/>
        </p:nvSpPr>
        <p:spPr>
          <a:xfrm>
            <a:off x="0" y="0"/>
            <a:ext cx="9144000" cy="4572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70" name="Google Shape;170;p2"/>
          <p:cNvSpPr/>
          <p:nvPr/>
        </p:nvSpPr>
        <p:spPr>
          <a:xfrm flipH="1">
            <a:off x="760618" y="1412776"/>
            <a:ext cx="7622764" cy="347787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At Barnfield Primary, our intent is to provide a curriculum framework which offers exciting and meaningful learning opportunities. We want our pupils to be inspired and motivated, enabling them to be the best they possibly can.</a:t>
            </a:r>
            <a:endParaRPr/>
          </a:p>
          <a:p>
            <a:pPr indent="0" lvl="0" marL="0" marR="0" rtl="0" algn="l">
              <a:lnSpc>
                <a:spcPct val="100000"/>
              </a:lnSpc>
              <a:spcBef>
                <a:spcPts val="0"/>
              </a:spcBef>
              <a:spcAft>
                <a:spcPts val="0"/>
              </a:spcAft>
              <a:buClr>
                <a:schemeClr val="dk1"/>
              </a:buClr>
              <a:buSzPts val="2000"/>
              <a:buFont typeface="Trebuchet MS"/>
              <a:buNone/>
            </a:pPr>
            <a:r>
              <a:t/>
            </a:r>
            <a:endParaRPr b="0" i="0" sz="20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Our holistic approach to learning is underpinned by our core values that aim to unlock every child’s intellectual, emotional, social, physical, artistic, creative and spiritual potential. We recognise the importance of developing these attributes in helping to ensure our young people flourish within a broad and balanced setting</a:t>
            </a:r>
            <a:r>
              <a:rPr b="0" i="0" lang="en-GB" sz="2000" u="none" cap="none" strike="noStrike">
                <a:solidFill>
                  <a:schemeClr val="dk1"/>
                </a:solidFill>
                <a:latin typeface="Trebuchet MS"/>
                <a:ea typeface="Trebuchet MS"/>
                <a:cs typeface="Trebuchet MS"/>
                <a:sym typeface="Trebuchet MS"/>
              </a:rPr>
              <a:t> </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0"/>
          <p:cNvSpPr txBox="1"/>
          <p:nvPr>
            <p:ph type="title"/>
          </p:nvPr>
        </p:nvSpPr>
        <p:spPr>
          <a:xfrm>
            <a:off x="100806" y="188640"/>
            <a:ext cx="8791674"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600"/>
              <a:buFont typeface="Trebuchet MS"/>
              <a:buNone/>
            </a:pPr>
            <a:r>
              <a:rPr b="1" lang="en-GB">
                <a:solidFill>
                  <a:schemeClr val="dk1"/>
                </a:solidFill>
              </a:rPr>
              <a:t>Maths fun over the summer holiday</a:t>
            </a:r>
            <a:endParaRPr/>
          </a:p>
        </p:txBody>
      </p:sp>
      <p:sp>
        <p:nvSpPr>
          <p:cNvPr id="299" name="Google Shape;299;p20"/>
          <p:cNvSpPr/>
          <p:nvPr/>
        </p:nvSpPr>
        <p:spPr>
          <a:xfrm>
            <a:off x="251520" y="1700808"/>
            <a:ext cx="4572000" cy="403187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3200"/>
              <a:buFont typeface="Arial"/>
              <a:buChar char="•"/>
            </a:pPr>
            <a:r>
              <a:rPr lang="en-GB" sz="3200">
                <a:solidFill>
                  <a:schemeClr val="dk1"/>
                </a:solidFill>
                <a:latin typeface="Century Gothic"/>
                <a:ea typeface="Century Gothic"/>
                <a:cs typeface="Century Gothic"/>
                <a:sym typeface="Century Gothic"/>
              </a:rPr>
              <a:t>Create opportunities to compare and measure objects.</a:t>
            </a:r>
            <a:endParaRPr/>
          </a:p>
          <a:p>
            <a:pPr indent="-82550" lvl="0" marL="285750" marR="0" rtl="0" algn="l">
              <a:spcBef>
                <a:spcPts val="0"/>
              </a:spcBef>
              <a:spcAft>
                <a:spcPts val="0"/>
              </a:spcAft>
              <a:buClr>
                <a:schemeClr val="dk1"/>
              </a:buClr>
              <a:buSzPts val="3200"/>
              <a:buFont typeface="Arial"/>
              <a:buNone/>
            </a:pPr>
            <a:r>
              <a:t/>
            </a:r>
            <a:endParaRPr sz="3200">
              <a:solidFill>
                <a:schemeClr val="dk1"/>
              </a:solidFill>
              <a:latin typeface="Century Gothic"/>
              <a:ea typeface="Century Gothic"/>
              <a:cs typeface="Century Gothic"/>
              <a:sym typeface="Century Gothic"/>
            </a:endParaRPr>
          </a:p>
          <a:p>
            <a:pPr indent="-285750" lvl="0" marL="285750" marR="0" rtl="0" algn="l">
              <a:spcBef>
                <a:spcPts val="0"/>
              </a:spcBef>
              <a:spcAft>
                <a:spcPts val="0"/>
              </a:spcAft>
              <a:buClr>
                <a:schemeClr val="dk1"/>
              </a:buClr>
              <a:buSzPts val="3200"/>
              <a:buFont typeface="Arial"/>
              <a:buChar char="•"/>
            </a:pPr>
            <a:r>
              <a:rPr lang="en-GB" sz="3200">
                <a:solidFill>
                  <a:schemeClr val="dk1"/>
                </a:solidFill>
                <a:latin typeface="Century Gothic"/>
                <a:ea typeface="Century Gothic"/>
                <a:cs typeface="Century Gothic"/>
                <a:sym typeface="Century Gothic"/>
              </a:rPr>
              <a:t>Play good quality counting games that encourage turn taking</a:t>
            </a:r>
            <a:endParaRPr/>
          </a:p>
        </p:txBody>
      </p:sp>
      <p:pic>
        <p:nvPicPr>
          <p:cNvPr id="300" name="Google Shape;300;p20"/>
          <p:cNvPicPr preferRelativeResize="0"/>
          <p:nvPr/>
        </p:nvPicPr>
        <p:blipFill rotWithShape="1">
          <a:blip r:embed="rId3">
            <a:alphaModFix/>
          </a:blip>
          <a:srcRect b="4663" l="14979" r="9660" t="0"/>
          <a:stretch/>
        </p:blipFill>
        <p:spPr>
          <a:xfrm>
            <a:off x="5455795" y="1188549"/>
            <a:ext cx="2364377" cy="2240451"/>
          </a:xfrm>
          <a:prstGeom prst="rect">
            <a:avLst/>
          </a:prstGeom>
          <a:noFill/>
          <a:ln>
            <a:noFill/>
          </a:ln>
        </p:spPr>
      </p:pic>
      <p:pic>
        <p:nvPicPr>
          <p:cNvPr id="301" name="Google Shape;301;p20"/>
          <p:cNvPicPr preferRelativeResize="0"/>
          <p:nvPr/>
        </p:nvPicPr>
        <p:blipFill rotWithShape="1">
          <a:blip r:embed="rId4">
            <a:alphaModFix/>
          </a:blip>
          <a:srcRect b="20069" l="8298" r="5142" t="18654"/>
          <a:stretch/>
        </p:blipFill>
        <p:spPr>
          <a:xfrm>
            <a:off x="5652120" y="3919682"/>
            <a:ext cx="2794216" cy="1978083"/>
          </a:xfrm>
          <a:prstGeom prst="rect">
            <a:avLst/>
          </a:prstGeom>
          <a:noFill/>
          <a:ln>
            <a:noFill/>
          </a:ln>
        </p:spPr>
      </p:pic>
      <p:pic>
        <p:nvPicPr>
          <p:cNvPr id="302" name="Google Shape;302;p20"/>
          <p:cNvPicPr preferRelativeResize="0"/>
          <p:nvPr/>
        </p:nvPicPr>
        <p:blipFill rotWithShape="1">
          <a:blip r:embed="rId5">
            <a:alphaModFix/>
          </a:blip>
          <a:srcRect b="0" l="0" r="0" t="0"/>
          <a:stretch/>
        </p:blipFill>
        <p:spPr>
          <a:xfrm>
            <a:off x="3582144" y="5414544"/>
            <a:ext cx="1979712" cy="144345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1"/>
          <p:cNvSpPr txBox="1"/>
          <p:nvPr>
            <p:ph type="title"/>
          </p:nvPr>
        </p:nvSpPr>
        <p:spPr>
          <a:xfrm>
            <a:off x="609599" y="609600"/>
            <a:ext cx="6347713"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600"/>
              <a:buFont typeface="Century Gothic"/>
              <a:buNone/>
            </a:pPr>
            <a:r>
              <a:rPr b="1" lang="en-GB">
                <a:solidFill>
                  <a:schemeClr val="dk1"/>
                </a:solidFill>
                <a:latin typeface="Century Gothic"/>
                <a:ea typeface="Century Gothic"/>
                <a:cs typeface="Century Gothic"/>
                <a:sym typeface="Century Gothic"/>
              </a:rPr>
              <a:t>Outdoor Provision</a:t>
            </a:r>
            <a:endParaRPr/>
          </a:p>
        </p:txBody>
      </p:sp>
      <p:sp>
        <p:nvSpPr>
          <p:cNvPr id="308" name="Google Shape;308;p21"/>
          <p:cNvSpPr txBox="1"/>
          <p:nvPr/>
        </p:nvSpPr>
        <p:spPr>
          <a:xfrm>
            <a:off x="111047" y="1655308"/>
            <a:ext cx="7344816" cy="8002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chemeClr val="dk1"/>
                </a:solidFill>
                <a:latin typeface="Century Gothic"/>
                <a:ea typeface="Century Gothic"/>
                <a:cs typeface="Century Gothic"/>
                <a:sym typeface="Century Gothic"/>
              </a:rPr>
              <a:t>We spend a lot of time outside! </a:t>
            </a:r>
            <a:endParaRPr/>
          </a:p>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pic>
        <p:nvPicPr>
          <p:cNvPr id="309" name="Google Shape;309;p21"/>
          <p:cNvPicPr preferRelativeResize="0"/>
          <p:nvPr/>
        </p:nvPicPr>
        <p:blipFill rotWithShape="1">
          <a:blip r:embed="rId3">
            <a:alphaModFix/>
          </a:blip>
          <a:srcRect b="0" l="0" r="0" t="0"/>
          <a:stretch/>
        </p:blipFill>
        <p:spPr>
          <a:xfrm rot="5400000">
            <a:off x="2965109" y="3160085"/>
            <a:ext cx="3249525" cy="2427114"/>
          </a:xfrm>
          <a:prstGeom prst="rect">
            <a:avLst/>
          </a:prstGeom>
          <a:noFill/>
          <a:ln>
            <a:noFill/>
          </a:ln>
        </p:spPr>
      </p:pic>
      <p:pic>
        <p:nvPicPr>
          <p:cNvPr id="310" name="Google Shape;310;p21"/>
          <p:cNvPicPr preferRelativeResize="0"/>
          <p:nvPr/>
        </p:nvPicPr>
        <p:blipFill rotWithShape="1">
          <a:blip r:embed="rId4">
            <a:alphaModFix/>
          </a:blip>
          <a:srcRect b="0" l="0" r="0" t="0"/>
          <a:stretch/>
        </p:blipFill>
        <p:spPr>
          <a:xfrm>
            <a:off x="89545" y="2790904"/>
            <a:ext cx="3268671" cy="2441415"/>
          </a:xfrm>
          <a:prstGeom prst="rect">
            <a:avLst/>
          </a:prstGeom>
          <a:noFill/>
          <a:ln>
            <a:noFill/>
          </a:ln>
        </p:spPr>
      </p:pic>
      <p:pic>
        <p:nvPicPr>
          <p:cNvPr id="311" name="Google Shape;311;p21"/>
          <p:cNvPicPr preferRelativeResize="0"/>
          <p:nvPr/>
        </p:nvPicPr>
        <p:blipFill rotWithShape="1">
          <a:blip r:embed="rId5">
            <a:alphaModFix/>
          </a:blip>
          <a:srcRect b="0" l="0" r="0" t="0"/>
          <a:stretch/>
        </p:blipFill>
        <p:spPr>
          <a:xfrm>
            <a:off x="5821527" y="2790904"/>
            <a:ext cx="3268671" cy="244141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2"/>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600"/>
              <a:buFont typeface="Century Gothic"/>
              <a:buNone/>
            </a:pPr>
            <a:r>
              <a:rPr b="1" lang="en-GB">
                <a:solidFill>
                  <a:schemeClr val="dk1"/>
                </a:solidFill>
                <a:latin typeface="Century Gothic"/>
                <a:ea typeface="Century Gothic"/>
                <a:cs typeface="Century Gothic"/>
                <a:sym typeface="Century Gothic"/>
              </a:rPr>
              <a:t>Lunch Time  </a:t>
            </a:r>
            <a:endParaRPr b="1">
              <a:solidFill>
                <a:schemeClr val="dk1"/>
              </a:solidFill>
              <a:latin typeface="Century Gothic"/>
              <a:ea typeface="Century Gothic"/>
              <a:cs typeface="Century Gothic"/>
              <a:sym typeface="Century Gothic"/>
            </a:endParaRPr>
          </a:p>
        </p:txBody>
      </p:sp>
      <p:sp>
        <p:nvSpPr>
          <p:cNvPr id="317" name="Google Shape;317;p22"/>
          <p:cNvSpPr txBox="1"/>
          <p:nvPr>
            <p:ph idx="1" type="body"/>
          </p:nvPr>
        </p:nvSpPr>
        <p:spPr>
          <a:xfrm>
            <a:off x="323528" y="1673424"/>
            <a:ext cx="7992888" cy="5184576"/>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SzPts val="1920"/>
              <a:buChar char="►"/>
            </a:pPr>
            <a:r>
              <a:rPr lang="en-GB" sz="2400">
                <a:latin typeface="Century Gothic"/>
                <a:ea typeface="Century Gothic"/>
                <a:cs typeface="Century Gothic"/>
                <a:sym typeface="Century Gothic"/>
              </a:rPr>
              <a:t>Our experienced team will look after your child during the lunch break.</a:t>
            </a:r>
            <a:endParaRPr/>
          </a:p>
          <a:p>
            <a:pPr indent="-342900" lvl="0" marL="342900" rtl="0" algn="l">
              <a:lnSpc>
                <a:spcPct val="90000"/>
              </a:lnSpc>
              <a:spcBef>
                <a:spcPts val="1000"/>
              </a:spcBef>
              <a:spcAft>
                <a:spcPts val="0"/>
              </a:spcAft>
              <a:buSzPts val="1920"/>
              <a:buChar char="►"/>
            </a:pPr>
            <a:r>
              <a:rPr lang="en-GB" sz="2400">
                <a:latin typeface="Century Gothic"/>
                <a:ea typeface="Century Gothic"/>
                <a:cs typeface="Century Gothic"/>
                <a:sym typeface="Century Gothic"/>
              </a:rPr>
              <a:t>Since September 2015 all EYFS and KS1 children are entitled to a free school meal.  The children will eat together in the dining room.  (see form in your pack)</a:t>
            </a:r>
            <a:endParaRPr/>
          </a:p>
          <a:p>
            <a:pPr indent="-342900" lvl="0" marL="342900" rtl="0" algn="l">
              <a:lnSpc>
                <a:spcPct val="90000"/>
              </a:lnSpc>
              <a:spcBef>
                <a:spcPts val="1000"/>
              </a:spcBef>
              <a:spcAft>
                <a:spcPts val="0"/>
              </a:spcAft>
              <a:buSzPts val="1920"/>
              <a:buChar char="►"/>
            </a:pPr>
            <a:r>
              <a:rPr lang="en-GB" sz="2400">
                <a:latin typeface="Century Gothic"/>
                <a:ea typeface="Century Gothic"/>
                <a:cs typeface="Century Gothic"/>
                <a:sym typeface="Century Gothic"/>
              </a:rPr>
              <a:t>The rest of the lunch break is spent outside in the playground.  If it is raining the children  remain in their classrooms.</a:t>
            </a:r>
            <a:endParaRPr sz="2400">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2000"/>
                                        <p:tgtEl>
                                          <p:spTgt spid="316"/>
                                        </p:tgtEl>
                                      </p:cBhvr>
                                    </p:animEffect>
                                  </p:childTnLst>
                                </p:cTn>
                              </p:par>
                              <p:par>
                                <p:cTn fill="hold" nodeType="with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2000"/>
                                        <p:tgtEl>
                                          <p:spTgt spid="3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3"/>
          <p:cNvSpPr txBox="1"/>
          <p:nvPr>
            <p:ph type="title"/>
          </p:nvPr>
        </p:nvSpPr>
        <p:spPr>
          <a:xfrm>
            <a:off x="251520" y="144554"/>
            <a:ext cx="6347713"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5400"/>
              <a:buFont typeface="Century Gothic"/>
              <a:buNone/>
            </a:pPr>
            <a:r>
              <a:rPr b="1" lang="en-GB" sz="5400">
                <a:solidFill>
                  <a:schemeClr val="dk1"/>
                </a:solidFill>
                <a:latin typeface="Century Gothic"/>
                <a:ea typeface="Century Gothic"/>
                <a:cs typeface="Century Gothic"/>
                <a:sym typeface="Century Gothic"/>
              </a:rPr>
              <a:t>Toilet issues</a:t>
            </a:r>
            <a:endParaRPr/>
          </a:p>
        </p:txBody>
      </p:sp>
      <p:sp>
        <p:nvSpPr>
          <p:cNvPr id="323" name="Google Shape;323;p23"/>
          <p:cNvSpPr txBox="1"/>
          <p:nvPr>
            <p:ph idx="1" type="body"/>
          </p:nvPr>
        </p:nvSpPr>
        <p:spPr>
          <a:xfrm>
            <a:off x="466563" y="1700808"/>
            <a:ext cx="8210873" cy="3880773"/>
          </a:xfrm>
          <a:prstGeom prst="rect">
            <a:avLst/>
          </a:prstGeom>
          <a:noFill/>
          <a:ln>
            <a:noFill/>
          </a:ln>
        </p:spPr>
        <p:txBody>
          <a:bodyPr anchorCtr="0" anchor="t" bIns="45700" lIns="91425" spcFirstLastPara="1" rIns="91425" wrap="square" tIns="45700">
            <a:normAutofit fontScale="77500" lnSpcReduction="20000"/>
          </a:bodyPr>
          <a:lstStyle/>
          <a:p>
            <a:pPr indent="-342900" lvl="0" marL="342900" rtl="0" algn="l">
              <a:spcBef>
                <a:spcPts val="0"/>
              </a:spcBef>
              <a:spcAft>
                <a:spcPts val="0"/>
              </a:spcAft>
              <a:buSzPct val="80000"/>
              <a:buChar char="►"/>
            </a:pPr>
            <a:r>
              <a:rPr lang="en-GB" sz="4000">
                <a:latin typeface="Century Gothic"/>
                <a:ea typeface="Century Gothic"/>
                <a:cs typeface="Century Gothic"/>
                <a:sym typeface="Century Gothic"/>
              </a:rPr>
              <a:t>If your child has any toilet issues.  Please let us know.</a:t>
            </a:r>
            <a:endParaRPr/>
          </a:p>
          <a:p>
            <a:pPr indent="-185420" lvl="0" marL="342900" rtl="0" algn="l">
              <a:spcBef>
                <a:spcPts val="1000"/>
              </a:spcBef>
              <a:spcAft>
                <a:spcPts val="0"/>
              </a:spcAft>
              <a:buSzPct val="80000"/>
              <a:buNone/>
            </a:pPr>
            <a:r>
              <a:t/>
            </a:r>
            <a:endParaRPr sz="4000">
              <a:latin typeface="Century Gothic"/>
              <a:ea typeface="Century Gothic"/>
              <a:cs typeface="Century Gothic"/>
              <a:sym typeface="Century Gothic"/>
            </a:endParaRPr>
          </a:p>
          <a:p>
            <a:pPr indent="-342900" lvl="0" marL="342900" rtl="0" algn="l">
              <a:spcBef>
                <a:spcPts val="1000"/>
              </a:spcBef>
              <a:spcAft>
                <a:spcPts val="0"/>
              </a:spcAft>
              <a:buSzPct val="80000"/>
              <a:buChar char="►"/>
            </a:pPr>
            <a:r>
              <a:rPr lang="en-GB" sz="4000">
                <a:latin typeface="Century Gothic"/>
                <a:ea typeface="Century Gothic"/>
                <a:cs typeface="Century Gothic"/>
                <a:sym typeface="Century Gothic"/>
              </a:rPr>
              <a:t>Please provide a bag containing named, spare school uniform, underwear and wipes.  The bag should be left in school so that your child always has his/her own clothing available.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24"/>
          <p:cNvPicPr preferRelativeResize="0"/>
          <p:nvPr/>
        </p:nvPicPr>
        <p:blipFill rotWithShape="1">
          <a:blip r:embed="rId3">
            <a:alphaModFix/>
          </a:blip>
          <a:srcRect b="14646" l="21379" r="25496" t="18591"/>
          <a:stretch/>
        </p:blipFill>
        <p:spPr>
          <a:xfrm>
            <a:off x="395536" y="404664"/>
            <a:ext cx="3816350" cy="2698750"/>
          </a:xfrm>
          <a:prstGeom prst="rect">
            <a:avLst/>
          </a:prstGeom>
          <a:noFill/>
          <a:ln>
            <a:noFill/>
          </a:ln>
        </p:spPr>
      </p:pic>
      <p:pic>
        <p:nvPicPr>
          <p:cNvPr id="329" name="Google Shape;329;p24"/>
          <p:cNvPicPr preferRelativeResize="0"/>
          <p:nvPr/>
        </p:nvPicPr>
        <p:blipFill rotWithShape="1">
          <a:blip r:embed="rId4">
            <a:alphaModFix/>
          </a:blip>
          <a:srcRect b="13801" l="28824" r="31357" t="22816"/>
          <a:stretch/>
        </p:blipFill>
        <p:spPr>
          <a:xfrm>
            <a:off x="5508377" y="2780928"/>
            <a:ext cx="3240087" cy="2898775"/>
          </a:xfrm>
          <a:prstGeom prst="rect">
            <a:avLst/>
          </a:prstGeom>
          <a:noFill/>
          <a:ln>
            <a:noFill/>
          </a:ln>
        </p:spPr>
      </p:pic>
      <p:sp>
        <p:nvSpPr>
          <p:cNvPr id="330" name="Google Shape;330;p24"/>
          <p:cNvSpPr/>
          <p:nvPr/>
        </p:nvSpPr>
        <p:spPr>
          <a:xfrm>
            <a:off x="179512" y="3573016"/>
            <a:ext cx="5112841" cy="26776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chemeClr val="dk1"/>
                </a:solidFill>
                <a:latin typeface="Century Gothic"/>
                <a:ea typeface="Century Gothic"/>
                <a:cs typeface="Century Gothic"/>
                <a:sym typeface="Century Gothic"/>
              </a:rPr>
              <a:t>We are proud to be part of the Barnfield Family and Burnt Oak community. We want to work with families and friends, to make the place where we live a happy and safe environment.</a:t>
            </a:r>
            <a:endParaRPr/>
          </a:p>
          <a:p>
            <a:pPr indent="0" lvl="0" marL="0" marR="0" rtl="0" algn="ctr">
              <a:spcBef>
                <a:spcPts val="0"/>
              </a:spcBef>
              <a:spcAft>
                <a:spcPts val="0"/>
              </a:spcAft>
              <a:buNone/>
            </a:pPr>
            <a:r>
              <a:rPr b="1" lang="en-GB" sz="2400">
                <a:solidFill>
                  <a:schemeClr val="dk1"/>
                </a:solidFill>
                <a:latin typeface="Century Gothic"/>
                <a:ea typeface="Century Gothic"/>
                <a:cs typeface="Century Gothic"/>
                <a:sym typeface="Century Gothic"/>
              </a:rPr>
              <a:t>We celebrate our differences!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25"/>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600"/>
              <a:buFont typeface="Century Gothic"/>
              <a:buNone/>
            </a:pPr>
            <a:r>
              <a:rPr b="1" lang="en-GB">
                <a:solidFill>
                  <a:schemeClr val="dk1"/>
                </a:solidFill>
                <a:latin typeface="Century Gothic"/>
                <a:ea typeface="Century Gothic"/>
                <a:cs typeface="Century Gothic"/>
                <a:sym typeface="Century Gothic"/>
              </a:rPr>
              <a:t>School Trips and wider experiences </a:t>
            </a:r>
            <a:endParaRPr/>
          </a:p>
        </p:txBody>
      </p:sp>
      <p:sp>
        <p:nvSpPr>
          <p:cNvPr id="336" name="Google Shape;336;p25"/>
          <p:cNvSpPr txBox="1"/>
          <p:nvPr>
            <p:ph idx="1" type="body"/>
          </p:nvPr>
        </p:nvSpPr>
        <p:spPr>
          <a:xfrm>
            <a:off x="251520" y="1340768"/>
            <a:ext cx="4254624" cy="4525963"/>
          </a:xfrm>
          <a:prstGeom prst="rect">
            <a:avLst/>
          </a:prstGeom>
          <a:noFill/>
          <a:ln>
            <a:noFill/>
          </a:ln>
        </p:spPr>
        <p:txBody>
          <a:bodyPr anchorCtr="0" anchor="t" bIns="45700" lIns="91425" spcFirstLastPara="1" rIns="91425" wrap="square" tIns="45700">
            <a:normAutofit fontScale="85000" lnSpcReduction="10000"/>
          </a:bodyPr>
          <a:lstStyle/>
          <a:p>
            <a:pPr indent="-342900" lvl="0" marL="342900" rtl="0" algn="l">
              <a:spcBef>
                <a:spcPts val="0"/>
              </a:spcBef>
              <a:spcAft>
                <a:spcPts val="0"/>
              </a:spcAft>
              <a:buSzPct val="80000"/>
              <a:buChar char="►"/>
            </a:pPr>
            <a:r>
              <a:rPr lang="en-GB" sz="2800">
                <a:latin typeface="Century Gothic"/>
                <a:ea typeface="Century Gothic"/>
                <a:cs typeface="Century Gothic"/>
                <a:sym typeface="Century Gothic"/>
              </a:rPr>
              <a:t>A fantastic way of gaining experiences and improving confidence and social awareness.</a:t>
            </a:r>
            <a:endParaRPr/>
          </a:p>
          <a:p>
            <a:pPr indent="-342900" lvl="0" marL="342900" rtl="0" algn="l">
              <a:spcBef>
                <a:spcPts val="1000"/>
              </a:spcBef>
              <a:spcAft>
                <a:spcPts val="0"/>
              </a:spcAft>
              <a:buSzPct val="80000"/>
              <a:buChar char="►"/>
            </a:pPr>
            <a:r>
              <a:rPr lang="en-GB" sz="2800">
                <a:latin typeface="Century Gothic"/>
                <a:ea typeface="Century Gothic"/>
                <a:cs typeface="Century Gothic"/>
                <a:sym typeface="Century Gothic"/>
              </a:rPr>
              <a:t>High child adult ratio</a:t>
            </a:r>
            <a:endParaRPr/>
          </a:p>
          <a:p>
            <a:pPr indent="-342900" lvl="0" marL="342900" rtl="0" algn="l">
              <a:spcBef>
                <a:spcPts val="1000"/>
              </a:spcBef>
              <a:spcAft>
                <a:spcPts val="0"/>
              </a:spcAft>
              <a:buSzPct val="80000"/>
              <a:buChar char="►"/>
            </a:pPr>
            <a:r>
              <a:rPr lang="en-GB" sz="2800">
                <a:latin typeface="Century Gothic"/>
                <a:ea typeface="Century Gothic"/>
                <a:cs typeface="Century Gothic"/>
                <a:sym typeface="Century Gothic"/>
              </a:rPr>
              <a:t>Detailed risk assessments</a:t>
            </a:r>
            <a:endParaRPr/>
          </a:p>
          <a:p>
            <a:pPr indent="-342900" lvl="0" marL="342900" rtl="0" algn="l">
              <a:spcBef>
                <a:spcPts val="1000"/>
              </a:spcBef>
              <a:spcAft>
                <a:spcPts val="0"/>
              </a:spcAft>
              <a:buSzPct val="80000"/>
              <a:buChar char="►"/>
            </a:pPr>
            <a:r>
              <a:rPr lang="en-GB" sz="2800">
                <a:latin typeface="Century Gothic"/>
                <a:ea typeface="Century Gothic"/>
                <a:cs typeface="Century Gothic"/>
                <a:sym typeface="Century Gothic"/>
              </a:rPr>
              <a:t>Special visitors</a:t>
            </a:r>
            <a:endParaRPr/>
          </a:p>
          <a:p>
            <a:pPr indent="-342900" lvl="0" marL="342900" rtl="0" algn="l">
              <a:spcBef>
                <a:spcPts val="1000"/>
              </a:spcBef>
              <a:spcAft>
                <a:spcPts val="0"/>
              </a:spcAft>
              <a:buSzPct val="80000"/>
              <a:buChar char="►"/>
            </a:pPr>
            <a:r>
              <a:rPr lang="en-GB" sz="2800">
                <a:latin typeface="Century Gothic"/>
                <a:ea typeface="Century Gothic"/>
                <a:cs typeface="Century Gothic"/>
                <a:sym typeface="Century Gothic"/>
              </a:rPr>
              <a:t>Workshops</a:t>
            </a:r>
            <a:endParaRPr/>
          </a:p>
          <a:p>
            <a:pPr indent="-342900" lvl="0" marL="342900" rtl="0" algn="l">
              <a:spcBef>
                <a:spcPts val="1000"/>
              </a:spcBef>
              <a:spcAft>
                <a:spcPts val="0"/>
              </a:spcAft>
              <a:buSzPct val="80000"/>
              <a:buChar char="►"/>
            </a:pPr>
            <a:r>
              <a:rPr lang="en-GB" sz="2800">
                <a:latin typeface="Century Gothic"/>
                <a:ea typeface="Century Gothic"/>
                <a:cs typeface="Century Gothic"/>
                <a:sym typeface="Century Gothic"/>
              </a:rPr>
              <a:t>Themed weeks in school </a:t>
            </a:r>
            <a:endParaRPr/>
          </a:p>
        </p:txBody>
      </p:sp>
      <p:pic>
        <p:nvPicPr>
          <p:cNvPr id="337" name="Google Shape;337;p25"/>
          <p:cNvPicPr preferRelativeResize="0"/>
          <p:nvPr/>
        </p:nvPicPr>
        <p:blipFill rotWithShape="1">
          <a:blip r:embed="rId3">
            <a:alphaModFix/>
          </a:blip>
          <a:srcRect b="12392" l="23913" r="34683" t="32112"/>
          <a:stretch/>
        </p:blipFill>
        <p:spPr>
          <a:xfrm>
            <a:off x="4641667" y="3638620"/>
            <a:ext cx="3983038" cy="3003550"/>
          </a:xfrm>
          <a:prstGeom prst="rect">
            <a:avLst/>
          </a:prstGeom>
          <a:noFill/>
          <a:ln>
            <a:noFill/>
          </a:ln>
        </p:spPr>
      </p:pic>
      <p:pic>
        <p:nvPicPr>
          <p:cNvPr id="338" name="Google Shape;338;p25"/>
          <p:cNvPicPr preferRelativeResize="0"/>
          <p:nvPr/>
        </p:nvPicPr>
        <p:blipFill rotWithShape="1">
          <a:blip r:embed="rId4">
            <a:alphaModFix/>
          </a:blip>
          <a:srcRect b="13520" l="30882" r="32306" t="32957"/>
          <a:stretch/>
        </p:blipFill>
        <p:spPr>
          <a:xfrm>
            <a:off x="5220072" y="867710"/>
            <a:ext cx="3132806" cy="256129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26"/>
          <p:cNvSpPr txBox="1"/>
          <p:nvPr>
            <p:ph type="title"/>
          </p:nvPr>
        </p:nvSpPr>
        <p:spPr>
          <a:xfrm>
            <a:off x="609600" y="609600"/>
            <a:ext cx="7562800"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6000"/>
              <a:buFont typeface="Century Gothic"/>
              <a:buNone/>
            </a:pPr>
            <a:r>
              <a:rPr b="1" lang="en-GB" sz="6000">
                <a:solidFill>
                  <a:schemeClr val="dk1"/>
                </a:solidFill>
                <a:latin typeface="Century Gothic"/>
                <a:ea typeface="Century Gothic"/>
                <a:cs typeface="Century Gothic"/>
                <a:sym typeface="Century Gothic"/>
              </a:rPr>
              <a:t>Wrap around care</a:t>
            </a:r>
            <a:endParaRPr/>
          </a:p>
        </p:txBody>
      </p:sp>
      <p:sp>
        <p:nvSpPr>
          <p:cNvPr id="344" name="Google Shape;344;p26"/>
          <p:cNvSpPr txBox="1"/>
          <p:nvPr>
            <p:ph idx="1" type="body"/>
          </p:nvPr>
        </p:nvSpPr>
        <p:spPr>
          <a:xfrm>
            <a:off x="457200" y="1600200"/>
            <a:ext cx="7859216" cy="2116831"/>
          </a:xfrm>
          <a:prstGeom prst="rect">
            <a:avLst/>
          </a:prstGeom>
          <a:noFill/>
          <a:ln>
            <a:noFill/>
          </a:ln>
        </p:spPr>
        <p:txBody>
          <a:bodyPr anchorCtr="0" anchor="t" bIns="45700" lIns="91425" spcFirstLastPara="1" rIns="91425" wrap="square" tIns="45700">
            <a:normAutofit/>
          </a:bodyPr>
          <a:lstStyle/>
          <a:p>
            <a:pPr indent="-342900" lvl="0" marL="342900" rtl="0" algn="ctr">
              <a:spcBef>
                <a:spcPts val="0"/>
              </a:spcBef>
              <a:spcAft>
                <a:spcPts val="0"/>
              </a:spcAft>
              <a:buSzPts val="3200"/>
              <a:buNone/>
            </a:pPr>
            <a:r>
              <a:rPr lang="en-GB" sz="4000">
                <a:latin typeface="Century Gothic"/>
                <a:ea typeface="Century Gothic"/>
                <a:cs typeface="Century Gothic"/>
                <a:sym typeface="Century Gothic"/>
              </a:rPr>
              <a:t>Breakfast Club and </a:t>
            </a:r>
            <a:endParaRPr/>
          </a:p>
          <a:p>
            <a:pPr indent="-342900" lvl="0" marL="342900" rtl="0" algn="ctr">
              <a:spcBef>
                <a:spcPts val="1000"/>
              </a:spcBef>
              <a:spcAft>
                <a:spcPts val="0"/>
              </a:spcAft>
              <a:buSzPts val="3200"/>
              <a:buNone/>
            </a:pPr>
            <a:r>
              <a:rPr lang="en-GB" sz="4000">
                <a:latin typeface="Century Gothic"/>
                <a:ea typeface="Century Gothic"/>
                <a:cs typeface="Century Gothic"/>
                <a:sym typeface="Century Gothic"/>
              </a:rPr>
              <a:t>After school Club</a:t>
            </a:r>
            <a:endParaRPr/>
          </a:p>
        </p:txBody>
      </p:sp>
      <p:pic>
        <p:nvPicPr>
          <p:cNvPr descr="http://childrenschapel.org/biblestories/graphics/kids3.gif" id="345" name="Google Shape;345;p26"/>
          <p:cNvPicPr preferRelativeResize="0"/>
          <p:nvPr/>
        </p:nvPicPr>
        <p:blipFill rotWithShape="1">
          <a:blip r:embed="rId3">
            <a:alphaModFix/>
          </a:blip>
          <a:srcRect b="0" l="0" r="0" t="0"/>
          <a:stretch/>
        </p:blipFill>
        <p:spPr>
          <a:xfrm>
            <a:off x="6363611" y="5040042"/>
            <a:ext cx="2465449" cy="181795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27"/>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4000"/>
              <a:buFont typeface="Century Gothic"/>
              <a:buNone/>
            </a:pPr>
            <a:r>
              <a:rPr b="1" lang="en-GB" sz="4000">
                <a:solidFill>
                  <a:schemeClr val="dk1"/>
                </a:solidFill>
                <a:latin typeface="Century Gothic"/>
                <a:ea typeface="Century Gothic"/>
                <a:cs typeface="Century Gothic"/>
                <a:sym typeface="Century Gothic"/>
              </a:rPr>
              <a:t>Beginning and end of day </a:t>
            </a:r>
            <a:endParaRPr/>
          </a:p>
        </p:txBody>
      </p:sp>
      <p:sp>
        <p:nvSpPr>
          <p:cNvPr id="351" name="Google Shape;351;p27"/>
          <p:cNvSpPr txBox="1"/>
          <p:nvPr>
            <p:ph idx="1" type="body"/>
          </p:nvPr>
        </p:nvSpPr>
        <p:spPr>
          <a:xfrm>
            <a:off x="251520" y="1268760"/>
            <a:ext cx="7992888"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SzPts val="1600"/>
              <a:buFont typeface="Noto Sans Symbols"/>
              <a:buNone/>
            </a:pPr>
            <a:r>
              <a:t/>
            </a:r>
            <a:endParaRPr sz="2000"/>
          </a:p>
          <a:p>
            <a:pPr indent="-342900" lvl="0" marL="342900" rtl="0" algn="l">
              <a:lnSpc>
                <a:spcPct val="90000"/>
              </a:lnSpc>
              <a:spcBef>
                <a:spcPts val="1000"/>
              </a:spcBef>
              <a:spcAft>
                <a:spcPts val="0"/>
              </a:spcAft>
              <a:buSzPts val="1920"/>
              <a:buChar char="►"/>
            </a:pPr>
            <a:r>
              <a:rPr lang="en-GB" sz="2400">
                <a:latin typeface="Century Gothic"/>
                <a:ea typeface="Century Gothic"/>
                <a:cs typeface="Century Gothic"/>
                <a:sym typeface="Century Gothic"/>
              </a:rPr>
              <a:t>If you have older children in KS2, enter the school from Silkstream road, collect the older children first and follow the one way system to collect children in KS1 and Reception.</a:t>
            </a:r>
            <a:endParaRPr/>
          </a:p>
          <a:p>
            <a:pPr indent="-220980" lvl="0" marL="342900" rtl="0" algn="l">
              <a:lnSpc>
                <a:spcPct val="90000"/>
              </a:lnSpc>
              <a:spcBef>
                <a:spcPts val="1000"/>
              </a:spcBef>
              <a:spcAft>
                <a:spcPts val="0"/>
              </a:spcAft>
              <a:buSzPts val="1920"/>
              <a:buNone/>
            </a:pPr>
            <a:r>
              <a:t/>
            </a:r>
            <a:endParaRPr sz="2400">
              <a:latin typeface="Century Gothic"/>
              <a:ea typeface="Century Gothic"/>
              <a:cs typeface="Century Gothic"/>
              <a:sym typeface="Century Gothic"/>
            </a:endParaRPr>
          </a:p>
          <a:p>
            <a:pPr indent="-342900" lvl="0" marL="342900" rtl="0" algn="l">
              <a:lnSpc>
                <a:spcPct val="90000"/>
              </a:lnSpc>
              <a:spcBef>
                <a:spcPts val="1000"/>
              </a:spcBef>
              <a:spcAft>
                <a:spcPts val="0"/>
              </a:spcAft>
              <a:buSzPts val="1920"/>
              <a:buChar char="►"/>
            </a:pPr>
            <a:r>
              <a:rPr lang="en-GB" sz="2400">
                <a:latin typeface="Century Gothic"/>
                <a:ea typeface="Century Gothic"/>
                <a:cs typeface="Century Gothic"/>
                <a:sym typeface="Century Gothic"/>
              </a:rPr>
              <a:t>If you only have children in KS1 or Reception use the Gaskarth Road gate. </a:t>
            </a:r>
            <a:endParaRPr/>
          </a:p>
          <a:p>
            <a:pPr indent="-220980" lvl="0" marL="342900" rtl="0" algn="l">
              <a:lnSpc>
                <a:spcPct val="90000"/>
              </a:lnSpc>
              <a:spcBef>
                <a:spcPts val="1000"/>
              </a:spcBef>
              <a:spcAft>
                <a:spcPts val="0"/>
              </a:spcAft>
              <a:buSzPts val="1920"/>
              <a:buNone/>
            </a:pPr>
            <a:r>
              <a:t/>
            </a:r>
            <a:endParaRPr sz="2400">
              <a:latin typeface="Comic Sans MS"/>
              <a:ea typeface="Comic Sans MS"/>
              <a:cs typeface="Comic Sans MS"/>
              <a:sym typeface="Comic Sans MS"/>
            </a:endParaRPr>
          </a:p>
          <a:p>
            <a:pPr indent="-241300" lvl="0" marL="342900" rtl="0" algn="l">
              <a:lnSpc>
                <a:spcPct val="90000"/>
              </a:lnSpc>
              <a:spcBef>
                <a:spcPts val="1000"/>
              </a:spcBef>
              <a:spcAft>
                <a:spcPts val="0"/>
              </a:spcAft>
              <a:buSzPts val="1600"/>
              <a:buNone/>
            </a:pPr>
            <a:r>
              <a:t/>
            </a:r>
            <a:endParaRPr sz="2000"/>
          </a:p>
          <a:p>
            <a:pPr indent="-342900" lvl="0" marL="342900" rtl="0" algn="l">
              <a:lnSpc>
                <a:spcPct val="90000"/>
              </a:lnSpc>
              <a:spcBef>
                <a:spcPts val="1000"/>
              </a:spcBef>
              <a:spcAft>
                <a:spcPts val="0"/>
              </a:spcAft>
              <a:buSzPts val="1600"/>
              <a:buFont typeface="Noto Sans Symbols"/>
              <a:buNone/>
            </a:pPr>
            <a:r>
              <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50"/>
                                        </p:tgtEl>
                                        <p:attrNameLst>
                                          <p:attrName>style.visibility</p:attrName>
                                        </p:attrNameLst>
                                      </p:cBhvr>
                                      <p:to>
                                        <p:strVal val="visible"/>
                                      </p:to>
                                    </p:set>
                                    <p:anim calcmode="lin" valueType="num">
                                      <p:cBhvr additive="base">
                                        <p:cTn dur="500"/>
                                        <p:tgtEl>
                                          <p:spTgt spid="350"/>
                                        </p:tgtEl>
                                        <p:attrNameLst>
                                          <p:attrName>ppt_w</p:attrName>
                                        </p:attrNameLst>
                                      </p:cBhvr>
                                      <p:tavLst>
                                        <p:tav fmla="" tm="0">
                                          <p:val>
                                            <p:strVal val="0"/>
                                          </p:val>
                                        </p:tav>
                                        <p:tav fmla="" tm="100000">
                                          <p:val>
                                            <p:strVal val="#ppt_w"/>
                                          </p:val>
                                        </p:tav>
                                      </p:tavLst>
                                    </p:anim>
                                    <p:anim calcmode="lin" valueType="num">
                                      <p:cBhvr additive="base">
                                        <p:cTn dur="500"/>
                                        <p:tgtEl>
                                          <p:spTgt spid="35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28"/>
          <p:cNvSpPr/>
          <p:nvPr/>
        </p:nvSpPr>
        <p:spPr>
          <a:xfrm>
            <a:off x="395288" y="188913"/>
            <a:ext cx="8458200" cy="1143000"/>
          </a:xfrm>
          <a:prstGeom prst="rect">
            <a:avLst/>
          </a:prstGeom>
          <a:noFill/>
          <a:ln>
            <a:noFill/>
          </a:ln>
        </p:spPr>
        <p:txBody>
          <a:bodyPr anchorCtr="1" anchor="ctr" bIns="46025" lIns="92075" spcFirstLastPara="1" rIns="92075" wrap="square" tIns="46025">
            <a:noAutofit/>
          </a:bodyPr>
          <a:lstStyle/>
          <a:p>
            <a:pPr indent="0" lvl="0" marL="0" marR="0" rtl="0" algn="ctr">
              <a:spcBef>
                <a:spcPts val="0"/>
              </a:spcBef>
              <a:spcAft>
                <a:spcPts val="0"/>
              </a:spcAft>
              <a:buNone/>
            </a:pPr>
            <a:r>
              <a:rPr lang="en-GB" sz="4000">
                <a:solidFill>
                  <a:schemeClr val="dk2"/>
                </a:solidFill>
                <a:latin typeface="Century Gothic"/>
                <a:ea typeface="Century Gothic"/>
                <a:cs typeface="Century Gothic"/>
                <a:sym typeface="Century Gothic"/>
              </a:rPr>
              <a:t>Relationship Policy </a:t>
            </a:r>
            <a:endParaRPr sz="1800">
              <a:solidFill>
                <a:schemeClr val="dk2"/>
              </a:solidFill>
              <a:latin typeface="Century Gothic"/>
              <a:ea typeface="Century Gothic"/>
              <a:cs typeface="Century Gothic"/>
              <a:sym typeface="Century Gothic"/>
            </a:endParaRPr>
          </a:p>
        </p:txBody>
      </p:sp>
      <p:sp>
        <p:nvSpPr>
          <p:cNvPr id="357" name="Google Shape;357;p28"/>
          <p:cNvSpPr/>
          <p:nvPr/>
        </p:nvSpPr>
        <p:spPr>
          <a:xfrm>
            <a:off x="179512" y="1295400"/>
            <a:ext cx="8712968" cy="4724400"/>
          </a:xfrm>
          <a:prstGeom prst="rect">
            <a:avLst/>
          </a:prstGeom>
          <a:noFill/>
          <a:ln>
            <a:noFill/>
          </a:ln>
        </p:spPr>
        <p:txBody>
          <a:bodyPr anchorCtr="0" anchor="t" bIns="46025" lIns="92075" spcFirstLastPara="1" rIns="92075" wrap="square" tIns="46025">
            <a:noAutofit/>
          </a:bodyPr>
          <a:lstStyle/>
          <a:p>
            <a:pPr indent="-285750" lvl="1" marL="742950" marR="0" rtl="0" algn="l">
              <a:spcBef>
                <a:spcPts val="0"/>
              </a:spcBef>
              <a:spcAft>
                <a:spcPts val="0"/>
              </a:spcAft>
              <a:buNone/>
            </a:pPr>
            <a:br>
              <a:rPr b="0" i="0" lang="en-GB" sz="2400" u="none" cap="none" strike="noStrike">
                <a:solidFill>
                  <a:schemeClr val="dk1"/>
                </a:solidFill>
                <a:latin typeface="Times New Roman"/>
                <a:ea typeface="Times New Roman"/>
                <a:cs typeface="Times New Roman"/>
                <a:sym typeface="Times New Roman"/>
              </a:rPr>
            </a:br>
            <a:endParaRPr b="0" i="0" sz="2400" u="none" cap="none" strike="noStrike">
              <a:solidFill>
                <a:schemeClr val="dk1"/>
              </a:solidFill>
              <a:latin typeface="Times New Roman"/>
              <a:ea typeface="Times New Roman"/>
              <a:cs typeface="Times New Roman"/>
              <a:sym typeface="Times New Roman"/>
            </a:endParaRPr>
          </a:p>
        </p:txBody>
      </p:sp>
      <p:sp>
        <p:nvSpPr>
          <p:cNvPr id="358" name="Google Shape;358;p28"/>
          <p:cNvSpPr txBox="1"/>
          <p:nvPr/>
        </p:nvSpPr>
        <p:spPr>
          <a:xfrm>
            <a:off x="395288" y="1484784"/>
            <a:ext cx="7632848"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chemeClr val="dk1"/>
                </a:solidFill>
                <a:latin typeface="Century Gothic"/>
                <a:ea typeface="Century Gothic"/>
                <a:cs typeface="Century Gothic"/>
                <a:sym typeface="Century Gothic"/>
              </a:rPr>
              <a:t>Key focus in school on developing strong relationships</a:t>
            </a:r>
            <a:endParaRPr/>
          </a:p>
          <a:p>
            <a:pPr indent="0" lvl="0" marL="0" marR="0" rtl="0" algn="l">
              <a:spcBef>
                <a:spcPts val="0"/>
              </a:spcBef>
              <a:spcAft>
                <a:spcPts val="0"/>
              </a:spcAft>
              <a:buNone/>
            </a:pPr>
            <a:r>
              <a:t/>
            </a:r>
            <a:endParaRPr sz="2800">
              <a:solidFill>
                <a:schemeClr val="dk1"/>
              </a:solidFill>
              <a:latin typeface="Century Gothic"/>
              <a:ea typeface="Century Gothic"/>
              <a:cs typeface="Century Gothic"/>
              <a:sym typeface="Century Gothic"/>
            </a:endParaRPr>
          </a:p>
          <a:p>
            <a:pPr indent="-457200" lvl="0" marL="457200" marR="0" rtl="0" algn="l">
              <a:spcBef>
                <a:spcPts val="0"/>
              </a:spcBef>
              <a:spcAft>
                <a:spcPts val="0"/>
              </a:spcAft>
              <a:buClr>
                <a:schemeClr val="dk1"/>
              </a:buClr>
              <a:buSzPts val="2800"/>
              <a:buFont typeface="Arial"/>
              <a:buChar char="•"/>
            </a:pPr>
            <a:r>
              <a:rPr b="1" lang="en-GB" sz="2800">
                <a:solidFill>
                  <a:schemeClr val="dk1"/>
                </a:solidFill>
                <a:latin typeface="Century Gothic"/>
                <a:ea typeface="Century Gothic"/>
                <a:cs typeface="Century Gothic"/>
                <a:sym typeface="Century Gothic"/>
              </a:rPr>
              <a:t>Respectful</a:t>
            </a:r>
            <a:endParaRPr/>
          </a:p>
          <a:p>
            <a:pPr indent="-457200" lvl="0" marL="457200" marR="0" rtl="0" algn="l">
              <a:spcBef>
                <a:spcPts val="0"/>
              </a:spcBef>
              <a:spcAft>
                <a:spcPts val="0"/>
              </a:spcAft>
              <a:buClr>
                <a:schemeClr val="dk1"/>
              </a:buClr>
              <a:buSzPts val="2800"/>
              <a:buFont typeface="Arial"/>
              <a:buChar char="•"/>
            </a:pPr>
            <a:r>
              <a:rPr b="1" lang="en-GB" sz="2800">
                <a:solidFill>
                  <a:schemeClr val="dk1"/>
                </a:solidFill>
                <a:latin typeface="Century Gothic"/>
                <a:ea typeface="Century Gothic"/>
                <a:cs typeface="Century Gothic"/>
                <a:sym typeface="Century Gothic"/>
              </a:rPr>
              <a:t>Responsible </a:t>
            </a:r>
            <a:endParaRPr/>
          </a:p>
          <a:p>
            <a:pPr indent="-457200" lvl="0" marL="457200" marR="0" rtl="0" algn="l">
              <a:spcBef>
                <a:spcPts val="0"/>
              </a:spcBef>
              <a:spcAft>
                <a:spcPts val="0"/>
              </a:spcAft>
              <a:buClr>
                <a:schemeClr val="dk1"/>
              </a:buClr>
              <a:buSzPts val="2800"/>
              <a:buFont typeface="Arial"/>
              <a:buChar char="•"/>
            </a:pPr>
            <a:r>
              <a:rPr b="1" lang="en-GB" sz="2800">
                <a:solidFill>
                  <a:schemeClr val="dk1"/>
                </a:solidFill>
                <a:latin typeface="Century Gothic"/>
                <a:ea typeface="Century Gothic"/>
                <a:cs typeface="Century Gothic"/>
                <a:sym typeface="Century Gothic"/>
              </a:rPr>
              <a:t>Ready to learn</a:t>
            </a:r>
            <a:endParaRPr/>
          </a:p>
        </p:txBody>
      </p:sp>
      <p:sp>
        <p:nvSpPr>
          <p:cNvPr id="359" name="Google Shape;359;p28"/>
          <p:cNvSpPr/>
          <p:nvPr/>
        </p:nvSpPr>
        <p:spPr>
          <a:xfrm>
            <a:off x="4398150" y="2591398"/>
            <a:ext cx="4572000" cy="4248727"/>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1" lang="en-GB" sz="1800">
                <a:solidFill>
                  <a:schemeClr val="dk1"/>
                </a:solidFill>
                <a:latin typeface="Century Gothic"/>
                <a:ea typeface="Century Gothic"/>
                <a:cs typeface="Century Gothic"/>
                <a:sym typeface="Century Gothic"/>
              </a:rPr>
              <a:t>Standards of Behaviour                                                                                                                      </a:t>
            </a:r>
            <a:r>
              <a:rPr lang="en-GB" sz="1800">
                <a:solidFill>
                  <a:schemeClr val="dk1"/>
                </a:solidFill>
                <a:latin typeface="Century Gothic"/>
                <a:ea typeface="Century Gothic"/>
                <a:cs typeface="Century Gothic"/>
                <a:sym typeface="Century Gothic"/>
              </a:rPr>
              <a:t>All members of our school community have the right to: </a:t>
            </a:r>
            <a:endParaRPr sz="1800">
              <a:solidFill>
                <a:schemeClr val="dk1"/>
              </a:solidFill>
              <a:latin typeface="Calibri"/>
              <a:ea typeface="Calibri"/>
              <a:cs typeface="Calibri"/>
              <a:sym typeface="Calibri"/>
            </a:endParaRPr>
          </a:p>
          <a:p>
            <a:pPr indent="0" lvl="0" marL="0" marR="0" rtl="0" algn="l">
              <a:lnSpc>
                <a:spcPct val="115000"/>
              </a:lnSpc>
              <a:spcBef>
                <a:spcPts val="800"/>
              </a:spcBef>
              <a:spcAft>
                <a:spcPts val="0"/>
              </a:spcAft>
              <a:buNone/>
            </a:pPr>
            <a:r>
              <a:rPr lang="en-GB" sz="1800">
                <a:solidFill>
                  <a:schemeClr val="dk1"/>
                </a:solidFill>
                <a:latin typeface="Century Gothic"/>
                <a:ea typeface="Century Gothic"/>
                <a:cs typeface="Century Gothic"/>
                <a:sym typeface="Century Gothic"/>
              </a:rPr>
              <a:t>∙ feel secure and safe </a:t>
            </a:r>
            <a:endParaRPr sz="1800">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lang="en-GB" sz="1800">
                <a:solidFill>
                  <a:schemeClr val="dk1"/>
                </a:solidFill>
                <a:latin typeface="Century Gothic"/>
                <a:ea typeface="Century Gothic"/>
                <a:cs typeface="Century Gothic"/>
                <a:sym typeface="Century Gothic"/>
              </a:rPr>
              <a:t>∙ feel happy and be treated with kindness and understanding </a:t>
            </a:r>
            <a:endParaRPr sz="1800">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lang="en-GB" sz="1800">
                <a:solidFill>
                  <a:schemeClr val="dk1"/>
                </a:solidFill>
                <a:latin typeface="Century Gothic"/>
                <a:ea typeface="Century Gothic"/>
                <a:cs typeface="Century Gothic"/>
                <a:sym typeface="Century Gothic"/>
              </a:rPr>
              <a:t>∙ be treated fairly and consistently </a:t>
            </a:r>
            <a:endParaRPr sz="1800">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lang="en-GB" sz="1800">
                <a:solidFill>
                  <a:schemeClr val="dk1"/>
                </a:solidFill>
                <a:latin typeface="Century Gothic"/>
                <a:ea typeface="Century Gothic"/>
                <a:cs typeface="Century Gothic"/>
                <a:sym typeface="Century Gothic"/>
              </a:rPr>
              <a:t>∙ be listened to (at an appropriate time) </a:t>
            </a:r>
            <a:endParaRPr sz="1800">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lang="en-GB" sz="1800">
                <a:solidFill>
                  <a:schemeClr val="dk1"/>
                </a:solidFill>
                <a:latin typeface="Century Gothic"/>
                <a:ea typeface="Century Gothic"/>
                <a:cs typeface="Century Gothic"/>
                <a:sym typeface="Century Gothic"/>
              </a:rPr>
              <a:t>∙ be treated with respect and politeness. </a:t>
            </a:r>
            <a:endParaRPr sz="1800">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lang="en-GB" sz="1800">
                <a:solidFill>
                  <a:schemeClr val="dk1"/>
                </a:solidFill>
                <a:latin typeface="Century Gothic"/>
                <a:ea typeface="Century Gothic"/>
                <a:cs typeface="Century Gothic"/>
                <a:sym typeface="Century Gothic"/>
              </a:rPr>
              <a:t>∙ be treated with empathy.</a:t>
            </a:r>
            <a:endParaRPr sz="1800">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lang="en-GB" sz="1800">
                <a:solidFill>
                  <a:schemeClr val="dk1"/>
                </a:solidFill>
                <a:latin typeface="Century Gothic"/>
                <a:ea typeface="Century Gothic"/>
                <a:cs typeface="Century Gothic"/>
                <a:sym typeface="Century Gothic"/>
              </a:rPr>
              <a:t> </a:t>
            </a:r>
            <a:endParaRPr sz="1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29"/>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4000"/>
              <a:buFont typeface="Century Gothic"/>
              <a:buNone/>
            </a:pPr>
            <a:r>
              <a:rPr b="1" lang="en-GB" sz="4000">
                <a:solidFill>
                  <a:schemeClr val="dk1"/>
                </a:solidFill>
                <a:latin typeface="Century Gothic"/>
                <a:ea typeface="Century Gothic"/>
                <a:cs typeface="Century Gothic"/>
                <a:sym typeface="Century Gothic"/>
              </a:rPr>
              <a:t>Supporting Inclusion </a:t>
            </a:r>
            <a:endParaRPr/>
          </a:p>
        </p:txBody>
      </p:sp>
      <p:sp>
        <p:nvSpPr>
          <p:cNvPr id="365" name="Google Shape;365;p29"/>
          <p:cNvSpPr txBox="1"/>
          <p:nvPr>
            <p:ph idx="1" type="body"/>
          </p:nvPr>
        </p:nvSpPr>
        <p:spPr>
          <a:xfrm>
            <a:off x="251520" y="1268760"/>
            <a:ext cx="7992888"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SzPts val="1600"/>
              <a:buFont typeface="Noto Sans Symbols"/>
              <a:buNone/>
            </a:pPr>
            <a:r>
              <a:t/>
            </a:r>
            <a:endParaRPr sz="2000"/>
          </a:p>
          <a:p>
            <a:pPr indent="-342900" lvl="0" marL="342900" rtl="0" algn="l">
              <a:lnSpc>
                <a:spcPct val="90000"/>
              </a:lnSpc>
              <a:spcBef>
                <a:spcPts val="1000"/>
              </a:spcBef>
              <a:spcAft>
                <a:spcPts val="0"/>
              </a:spcAft>
              <a:buSzPts val="1920"/>
              <a:buChar char="►"/>
            </a:pPr>
            <a:r>
              <a:rPr lang="en-GB" sz="2400">
                <a:latin typeface="Century Gothic"/>
                <a:ea typeface="Century Gothic"/>
                <a:cs typeface="Century Gothic"/>
                <a:sym typeface="Century Gothic"/>
              </a:rPr>
              <a:t>We have a number of systems in place to support children with their learning and socially so they can thrive under our guidance and care.</a:t>
            </a:r>
            <a:endParaRPr sz="2400">
              <a:latin typeface="Comic Sans MS"/>
              <a:ea typeface="Comic Sans MS"/>
              <a:cs typeface="Comic Sans MS"/>
              <a:sym typeface="Comic Sans MS"/>
            </a:endParaRPr>
          </a:p>
          <a:p>
            <a:pPr indent="-241300" lvl="0" marL="342900" rtl="0" algn="l">
              <a:lnSpc>
                <a:spcPct val="90000"/>
              </a:lnSpc>
              <a:spcBef>
                <a:spcPts val="1000"/>
              </a:spcBef>
              <a:spcAft>
                <a:spcPts val="0"/>
              </a:spcAft>
              <a:buSzPts val="1600"/>
              <a:buNone/>
            </a:pPr>
            <a:r>
              <a:t/>
            </a:r>
            <a:endParaRPr sz="2000"/>
          </a:p>
          <a:p>
            <a:pPr indent="-342900" lvl="0" marL="342900" rtl="0" algn="l">
              <a:lnSpc>
                <a:spcPct val="90000"/>
              </a:lnSpc>
              <a:spcBef>
                <a:spcPts val="1000"/>
              </a:spcBef>
              <a:spcAft>
                <a:spcPts val="0"/>
              </a:spcAft>
              <a:buSzPts val="1600"/>
              <a:buFont typeface="Noto Sans Symbols"/>
              <a:buNone/>
            </a:pPr>
            <a:r>
              <a:t/>
            </a:r>
            <a:endParaRPr sz="2000"/>
          </a:p>
        </p:txBody>
      </p:sp>
      <p:pic>
        <p:nvPicPr>
          <p:cNvPr descr="T:\Staff Resources\Planning 15-16\Reception\Planning\harriet slide photos\IMG_0718.JPG" id="366" name="Google Shape;366;p29"/>
          <p:cNvPicPr preferRelativeResize="0"/>
          <p:nvPr/>
        </p:nvPicPr>
        <p:blipFill rotWithShape="1">
          <a:blip r:embed="rId3">
            <a:alphaModFix/>
          </a:blip>
          <a:srcRect b="0" l="0" r="0" t="0"/>
          <a:stretch/>
        </p:blipFill>
        <p:spPr>
          <a:xfrm>
            <a:off x="2699792" y="2914519"/>
            <a:ext cx="2803662" cy="36688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64"/>
                                        </p:tgtEl>
                                        <p:attrNameLst>
                                          <p:attrName>style.visibility</p:attrName>
                                        </p:attrNameLst>
                                      </p:cBhvr>
                                      <p:to>
                                        <p:strVal val="visible"/>
                                      </p:to>
                                    </p:set>
                                    <p:anim calcmode="lin" valueType="num">
                                      <p:cBhvr additive="base">
                                        <p:cTn dur="500"/>
                                        <p:tgtEl>
                                          <p:spTgt spid="364"/>
                                        </p:tgtEl>
                                        <p:attrNameLst>
                                          <p:attrName>ppt_w</p:attrName>
                                        </p:attrNameLst>
                                      </p:cBhvr>
                                      <p:tavLst>
                                        <p:tav fmla="" tm="0">
                                          <p:val>
                                            <p:strVal val="0"/>
                                          </p:val>
                                        </p:tav>
                                        <p:tav fmla="" tm="100000">
                                          <p:val>
                                            <p:strVal val="#ppt_w"/>
                                          </p:val>
                                        </p:tav>
                                      </p:tavLst>
                                    </p:anim>
                                    <p:anim calcmode="lin" valueType="num">
                                      <p:cBhvr additive="base">
                                        <p:cTn dur="500"/>
                                        <p:tgtEl>
                                          <p:spTgt spid="36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
          <p:cNvSpPr txBox="1"/>
          <p:nvPr>
            <p:ph idx="1" type="body"/>
          </p:nvPr>
        </p:nvSpPr>
        <p:spPr>
          <a:xfrm>
            <a:off x="539552" y="332656"/>
            <a:ext cx="6347714" cy="388077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920"/>
              <a:buNone/>
            </a:pPr>
            <a:r>
              <a:rPr b="1" lang="en-GB" sz="2400">
                <a:latin typeface="Century Gothic"/>
                <a:ea typeface="Century Gothic"/>
                <a:cs typeface="Century Gothic"/>
                <a:sym typeface="Century Gothic"/>
              </a:rPr>
              <a:t>Our core values are:</a:t>
            </a:r>
            <a:endParaRPr/>
          </a:p>
          <a:p>
            <a:pPr indent="0" lvl="0" marL="0" rtl="0" algn="l">
              <a:spcBef>
                <a:spcPts val="1000"/>
              </a:spcBef>
              <a:spcAft>
                <a:spcPts val="0"/>
              </a:spcAft>
              <a:buSzPts val="1920"/>
              <a:buNone/>
            </a:pPr>
            <a:r>
              <a:rPr b="1" lang="en-GB" sz="2400">
                <a:latin typeface="Century Gothic"/>
                <a:ea typeface="Century Gothic"/>
                <a:cs typeface="Century Gothic"/>
                <a:sym typeface="Century Gothic"/>
              </a:rPr>
              <a:t>​</a:t>
            </a:r>
            <a:endParaRPr/>
          </a:p>
          <a:p>
            <a:pPr indent="-342900" lvl="0" marL="342900" rtl="0" algn="l">
              <a:spcBef>
                <a:spcPts val="1000"/>
              </a:spcBef>
              <a:spcAft>
                <a:spcPts val="0"/>
              </a:spcAft>
              <a:buSzPts val="1920"/>
              <a:buChar char="►"/>
            </a:pPr>
            <a:r>
              <a:rPr b="1" lang="en-GB" sz="2400">
                <a:latin typeface="Century Gothic"/>
                <a:ea typeface="Century Gothic"/>
                <a:cs typeface="Century Gothic"/>
                <a:sym typeface="Century Gothic"/>
              </a:rPr>
              <a:t>1.    Creative me </a:t>
            </a:r>
            <a:endParaRPr/>
          </a:p>
          <a:p>
            <a:pPr indent="-342900" lvl="0" marL="342900" rtl="0" algn="l">
              <a:spcBef>
                <a:spcPts val="1000"/>
              </a:spcBef>
              <a:spcAft>
                <a:spcPts val="0"/>
              </a:spcAft>
              <a:buSzPts val="1920"/>
              <a:buChar char="►"/>
            </a:pPr>
            <a:r>
              <a:rPr b="1" lang="en-GB" sz="2400">
                <a:latin typeface="Century Gothic"/>
                <a:ea typeface="Century Gothic"/>
                <a:cs typeface="Century Gothic"/>
                <a:sym typeface="Century Gothic"/>
              </a:rPr>
              <a:t>2.    Curious me</a:t>
            </a:r>
            <a:endParaRPr/>
          </a:p>
          <a:p>
            <a:pPr indent="-342900" lvl="0" marL="342900" rtl="0" algn="l">
              <a:spcBef>
                <a:spcPts val="1000"/>
              </a:spcBef>
              <a:spcAft>
                <a:spcPts val="0"/>
              </a:spcAft>
              <a:buSzPts val="1920"/>
              <a:buChar char="►"/>
            </a:pPr>
            <a:r>
              <a:rPr b="1" lang="en-GB" sz="2400">
                <a:latin typeface="Century Gothic"/>
                <a:ea typeface="Century Gothic"/>
                <a:cs typeface="Century Gothic"/>
                <a:sym typeface="Century Gothic"/>
              </a:rPr>
              <a:t>3.    Healthy me</a:t>
            </a:r>
            <a:endParaRPr/>
          </a:p>
          <a:p>
            <a:pPr indent="-342900" lvl="0" marL="342900" rtl="0" algn="l">
              <a:spcBef>
                <a:spcPts val="1000"/>
              </a:spcBef>
              <a:spcAft>
                <a:spcPts val="0"/>
              </a:spcAft>
              <a:buSzPts val="1920"/>
              <a:buChar char="►"/>
            </a:pPr>
            <a:r>
              <a:rPr b="1" lang="en-GB" sz="2400">
                <a:latin typeface="Century Gothic"/>
                <a:ea typeface="Century Gothic"/>
                <a:cs typeface="Century Gothic"/>
                <a:sym typeface="Century Gothic"/>
              </a:rPr>
              <a:t>4.    Empathetic me</a:t>
            </a:r>
            <a:endParaRPr/>
          </a:p>
          <a:p>
            <a:pPr indent="-342900" lvl="0" marL="342900" rtl="0" algn="l">
              <a:spcBef>
                <a:spcPts val="1000"/>
              </a:spcBef>
              <a:spcAft>
                <a:spcPts val="0"/>
              </a:spcAft>
              <a:buSzPts val="1920"/>
              <a:buChar char="►"/>
            </a:pPr>
            <a:r>
              <a:rPr b="1" lang="en-GB" sz="2400">
                <a:latin typeface="Century Gothic"/>
                <a:ea typeface="Century Gothic"/>
                <a:cs typeface="Century Gothic"/>
                <a:sym typeface="Century Gothic"/>
              </a:rPr>
              <a:t>5.    Ambitious me</a:t>
            </a:r>
            <a:endParaRPr/>
          </a:p>
          <a:p>
            <a:pPr indent="-251459" lvl="0" marL="342900" rtl="0" algn="l">
              <a:spcBef>
                <a:spcPts val="1000"/>
              </a:spcBef>
              <a:spcAft>
                <a:spcPts val="0"/>
              </a:spcAft>
              <a:buSzPts val="1440"/>
              <a:buNone/>
            </a:pPr>
            <a:r>
              <a:t/>
            </a:r>
            <a:endParaRPr/>
          </a:p>
        </p:txBody>
      </p:sp>
      <p:sp>
        <p:nvSpPr>
          <p:cNvPr id="176" name="Google Shape;176;p3"/>
          <p:cNvSpPr/>
          <p:nvPr/>
        </p:nvSpPr>
        <p:spPr>
          <a:xfrm>
            <a:off x="683568" y="4365104"/>
            <a:ext cx="8136904"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4000">
                <a:solidFill>
                  <a:srgbClr val="000000"/>
                </a:solidFill>
                <a:latin typeface="Century Gothic"/>
                <a:ea typeface="Century Gothic"/>
                <a:cs typeface="Century Gothic"/>
                <a:sym typeface="Century Gothic"/>
              </a:rPr>
              <a:t>At Barnfield we </a:t>
            </a:r>
            <a:endParaRPr/>
          </a:p>
          <a:p>
            <a:pPr indent="0" lvl="0" marL="0" marR="0" rtl="0" algn="l">
              <a:spcBef>
                <a:spcPts val="0"/>
              </a:spcBef>
              <a:spcAft>
                <a:spcPts val="0"/>
              </a:spcAft>
              <a:buNone/>
            </a:pPr>
            <a:r>
              <a:rPr b="1" lang="en-GB" sz="4000">
                <a:solidFill>
                  <a:srgbClr val="000000"/>
                </a:solidFill>
                <a:latin typeface="Century Gothic"/>
                <a:ea typeface="Century Gothic"/>
                <a:cs typeface="Century Gothic"/>
                <a:sym typeface="Century Gothic"/>
              </a:rPr>
              <a:t>‘Dream. Believe. Achieve’. </a:t>
            </a:r>
            <a:endParaRPr sz="4000">
              <a:solidFill>
                <a:schemeClr val="dk1"/>
              </a:solidFill>
              <a:latin typeface="Trebuchet MS"/>
              <a:ea typeface="Trebuchet MS"/>
              <a:cs typeface="Trebuchet MS"/>
              <a:sym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0"/>
          <p:cNvSpPr txBox="1"/>
          <p:nvPr>
            <p:ph type="title"/>
          </p:nvPr>
        </p:nvSpPr>
        <p:spPr>
          <a:xfrm>
            <a:off x="457200" y="274638"/>
            <a:ext cx="8229600" cy="1858218"/>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600"/>
              <a:buFont typeface="Century Gothic"/>
              <a:buNone/>
            </a:pPr>
            <a:r>
              <a:rPr lang="en-GB">
                <a:solidFill>
                  <a:schemeClr val="dk1"/>
                </a:solidFill>
                <a:latin typeface="Century Gothic"/>
                <a:ea typeface="Century Gothic"/>
                <a:cs typeface="Century Gothic"/>
                <a:sym typeface="Century Gothic"/>
              </a:rPr>
              <a:t>Using the internet to keep in touch!</a:t>
            </a:r>
            <a:endParaRPr/>
          </a:p>
        </p:txBody>
      </p:sp>
      <p:sp>
        <p:nvSpPr>
          <p:cNvPr id="372" name="Google Shape;372;p30"/>
          <p:cNvSpPr txBox="1"/>
          <p:nvPr>
            <p:ph idx="1" type="body"/>
          </p:nvPr>
        </p:nvSpPr>
        <p:spPr>
          <a:xfrm>
            <a:off x="457200" y="2060848"/>
            <a:ext cx="8229600" cy="4065315"/>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920"/>
              <a:buChar char="►"/>
            </a:pPr>
            <a:r>
              <a:rPr lang="en-GB" sz="2400">
                <a:latin typeface="Century Gothic"/>
                <a:ea typeface="Century Gothic"/>
                <a:cs typeface="Century Gothic"/>
                <a:sym typeface="Century Gothic"/>
              </a:rPr>
              <a:t>School website is updated regularly with school information, class information, photographs etc</a:t>
            </a:r>
            <a:endParaRPr/>
          </a:p>
          <a:p>
            <a:pPr indent="-342900" lvl="0" marL="342900" rtl="0" algn="l">
              <a:spcBef>
                <a:spcPts val="1000"/>
              </a:spcBef>
              <a:spcAft>
                <a:spcPts val="0"/>
              </a:spcAft>
              <a:buSzPts val="1920"/>
              <a:buChar char="►"/>
            </a:pPr>
            <a:r>
              <a:rPr lang="en-GB" sz="2400">
                <a:latin typeface="Century Gothic"/>
                <a:ea typeface="Century Gothic"/>
                <a:cs typeface="Century Gothic"/>
                <a:sym typeface="Century Gothic"/>
              </a:rPr>
              <a:t>Parent App – search Apple app store or Google Play</a:t>
            </a:r>
            <a:endParaRPr/>
          </a:p>
          <a:p>
            <a:pPr indent="-342900" lvl="0" marL="342900" rtl="0" algn="l">
              <a:spcBef>
                <a:spcPts val="1000"/>
              </a:spcBef>
              <a:spcAft>
                <a:spcPts val="0"/>
              </a:spcAft>
              <a:buSzPts val="1920"/>
              <a:buChar char="►"/>
            </a:pPr>
            <a:r>
              <a:rPr b="1" lang="en-GB" sz="2400">
                <a:latin typeface="Century Gothic"/>
                <a:ea typeface="Century Gothic"/>
                <a:cs typeface="Century Gothic"/>
                <a:sym typeface="Century Gothic"/>
              </a:rPr>
              <a:t>Tapestry  - Key form of communication  </a:t>
            </a:r>
            <a:endParaRPr/>
          </a:p>
          <a:p>
            <a:pPr indent="-342900" lvl="0" marL="342900" rtl="0" algn="l">
              <a:spcBef>
                <a:spcPts val="1000"/>
              </a:spcBef>
              <a:spcAft>
                <a:spcPts val="0"/>
              </a:spcAft>
              <a:buSzPts val="1440"/>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1"/>
          <p:cNvSpPr txBox="1"/>
          <p:nvPr>
            <p:ph type="title"/>
          </p:nvPr>
        </p:nvSpPr>
        <p:spPr>
          <a:xfrm>
            <a:off x="179512" y="188640"/>
            <a:ext cx="6347714"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GB"/>
              <a:t>Reception Uniform</a:t>
            </a:r>
            <a:endParaRPr/>
          </a:p>
        </p:txBody>
      </p:sp>
      <p:sp>
        <p:nvSpPr>
          <p:cNvPr id="378" name="Google Shape;378;p31"/>
          <p:cNvSpPr txBox="1"/>
          <p:nvPr>
            <p:ph idx="2" type="body"/>
          </p:nvPr>
        </p:nvSpPr>
        <p:spPr>
          <a:xfrm>
            <a:off x="395536" y="849040"/>
            <a:ext cx="8172970" cy="5256212"/>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SzPts val="1920"/>
              <a:buFont typeface="Noto Sans Symbols"/>
              <a:buNone/>
            </a:pPr>
            <a:r>
              <a:rPr b="1" lang="en-GB" sz="2400" u="sng"/>
              <a:t>Boys</a:t>
            </a:r>
            <a:endParaRPr/>
          </a:p>
          <a:p>
            <a:pPr indent="-342900" lvl="0" marL="342900" rtl="0" algn="l">
              <a:lnSpc>
                <a:spcPct val="90000"/>
              </a:lnSpc>
              <a:spcBef>
                <a:spcPts val="1000"/>
              </a:spcBef>
              <a:spcAft>
                <a:spcPts val="0"/>
              </a:spcAft>
              <a:buSzPts val="1920"/>
              <a:buChar char="►"/>
            </a:pPr>
            <a:r>
              <a:rPr lang="en-GB" sz="2400"/>
              <a:t>Long grey trousers (shorts in summer)</a:t>
            </a:r>
            <a:endParaRPr/>
          </a:p>
          <a:p>
            <a:pPr indent="-342900" lvl="0" marL="342900" rtl="0" algn="l">
              <a:lnSpc>
                <a:spcPct val="90000"/>
              </a:lnSpc>
              <a:spcBef>
                <a:spcPts val="1000"/>
              </a:spcBef>
              <a:spcAft>
                <a:spcPts val="0"/>
              </a:spcAft>
              <a:buSzPts val="1920"/>
              <a:buChar char="►"/>
            </a:pPr>
            <a:r>
              <a:rPr lang="en-GB" sz="2400"/>
              <a:t>White polo t-shirt with logo</a:t>
            </a:r>
            <a:endParaRPr/>
          </a:p>
          <a:p>
            <a:pPr indent="-342900" lvl="0" marL="342900" rtl="0" algn="l">
              <a:lnSpc>
                <a:spcPct val="90000"/>
              </a:lnSpc>
              <a:spcBef>
                <a:spcPts val="1000"/>
              </a:spcBef>
              <a:spcAft>
                <a:spcPts val="0"/>
              </a:spcAft>
              <a:buSzPts val="1920"/>
              <a:buChar char="►"/>
            </a:pPr>
            <a:r>
              <a:rPr lang="en-GB" sz="2400"/>
              <a:t>School jumper with logo</a:t>
            </a:r>
            <a:endParaRPr/>
          </a:p>
          <a:p>
            <a:pPr indent="-342900" lvl="0" marL="342900" rtl="0" algn="l">
              <a:lnSpc>
                <a:spcPct val="90000"/>
              </a:lnSpc>
              <a:spcBef>
                <a:spcPts val="1000"/>
              </a:spcBef>
              <a:spcAft>
                <a:spcPts val="0"/>
              </a:spcAft>
              <a:buSzPts val="1920"/>
              <a:buChar char="►"/>
            </a:pPr>
            <a:r>
              <a:rPr lang="en-GB" sz="2400"/>
              <a:t>Grey/black socks and black shoes</a:t>
            </a:r>
            <a:endParaRPr/>
          </a:p>
          <a:p>
            <a:pPr indent="-342900" lvl="0" marL="342900" rtl="0" algn="l">
              <a:lnSpc>
                <a:spcPct val="90000"/>
              </a:lnSpc>
              <a:spcBef>
                <a:spcPts val="1000"/>
              </a:spcBef>
              <a:spcAft>
                <a:spcPts val="0"/>
              </a:spcAft>
              <a:buSzPts val="1920"/>
              <a:buFont typeface="Noto Sans Symbols"/>
              <a:buNone/>
            </a:pPr>
            <a:r>
              <a:rPr b="1" lang="en-GB" sz="2400" u="sng"/>
              <a:t>Girls</a:t>
            </a:r>
            <a:endParaRPr/>
          </a:p>
          <a:p>
            <a:pPr indent="-342900" lvl="0" marL="342900" rtl="0" algn="l">
              <a:lnSpc>
                <a:spcPct val="90000"/>
              </a:lnSpc>
              <a:spcBef>
                <a:spcPts val="1000"/>
              </a:spcBef>
              <a:spcAft>
                <a:spcPts val="0"/>
              </a:spcAft>
              <a:buSzPts val="1920"/>
              <a:buChar char="►"/>
            </a:pPr>
            <a:r>
              <a:rPr lang="en-GB" sz="2400"/>
              <a:t>Grey skirt / trousers (summer dress during summer term)</a:t>
            </a:r>
            <a:endParaRPr/>
          </a:p>
          <a:p>
            <a:pPr indent="-342900" lvl="0" marL="342900" rtl="0" algn="l">
              <a:lnSpc>
                <a:spcPct val="90000"/>
              </a:lnSpc>
              <a:spcBef>
                <a:spcPts val="1000"/>
              </a:spcBef>
              <a:spcAft>
                <a:spcPts val="0"/>
              </a:spcAft>
              <a:buSzPts val="1920"/>
              <a:buChar char="►"/>
            </a:pPr>
            <a:r>
              <a:rPr lang="en-GB" sz="2400"/>
              <a:t>White polo t-shirt with logo</a:t>
            </a:r>
            <a:endParaRPr/>
          </a:p>
          <a:p>
            <a:pPr indent="-342900" lvl="0" marL="342900" rtl="0" algn="l">
              <a:lnSpc>
                <a:spcPct val="90000"/>
              </a:lnSpc>
              <a:spcBef>
                <a:spcPts val="1000"/>
              </a:spcBef>
              <a:spcAft>
                <a:spcPts val="0"/>
              </a:spcAft>
              <a:buSzPts val="1920"/>
              <a:buChar char="►"/>
            </a:pPr>
            <a:r>
              <a:rPr lang="en-GB" sz="2400"/>
              <a:t>School jumper with logo</a:t>
            </a:r>
            <a:endParaRPr/>
          </a:p>
          <a:p>
            <a:pPr indent="-342900" lvl="0" marL="342900" rtl="0" algn="l">
              <a:lnSpc>
                <a:spcPct val="90000"/>
              </a:lnSpc>
              <a:spcBef>
                <a:spcPts val="1000"/>
              </a:spcBef>
              <a:spcAft>
                <a:spcPts val="0"/>
              </a:spcAft>
              <a:buSzPts val="1920"/>
              <a:buChar char="►"/>
            </a:pPr>
            <a:r>
              <a:rPr lang="en-GB" sz="2400"/>
              <a:t>White socks/ black tights and black shoes</a:t>
            </a:r>
            <a:endParaRPr/>
          </a:p>
          <a:p>
            <a:pPr indent="-220980" lvl="0" marL="342900" rtl="0" algn="l">
              <a:lnSpc>
                <a:spcPct val="90000"/>
              </a:lnSpc>
              <a:spcBef>
                <a:spcPts val="1000"/>
              </a:spcBef>
              <a:spcAft>
                <a:spcPts val="0"/>
              </a:spcAft>
              <a:buSzPts val="1920"/>
              <a:buNone/>
            </a:pPr>
            <a:r>
              <a:t/>
            </a:r>
            <a:endParaRPr sz="24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32"/>
          <p:cNvSpPr/>
          <p:nvPr/>
        </p:nvSpPr>
        <p:spPr>
          <a:xfrm>
            <a:off x="755576" y="980728"/>
            <a:ext cx="7488832" cy="3550716"/>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GB" sz="2400">
                <a:solidFill>
                  <a:schemeClr val="dk1"/>
                </a:solidFill>
                <a:latin typeface="Century Gothic"/>
                <a:ea typeface="Century Gothic"/>
                <a:cs typeface="Century Gothic"/>
                <a:sym typeface="Century Gothic"/>
              </a:rPr>
              <a:t>PE – all pupils </a:t>
            </a:r>
            <a:endParaRPr sz="2400">
              <a:solidFill>
                <a:schemeClr val="dk1"/>
              </a:solidFill>
              <a:latin typeface="Calibri"/>
              <a:ea typeface="Calibri"/>
              <a:cs typeface="Calibri"/>
              <a:sym typeface="Calibri"/>
            </a:endParaRPr>
          </a:p>
          <a:p>
            <a:pPr indent="-342900" lvl="0" marL="342900" marR="0" rtl="0" algn="l">
              <a:lnSpc>
                <a:spcPct val="115000"/>
              </a:lnSpc>
              <a:spcBef>
                <a:spcPts val="1000"/>
              </a:spcBef>
              <a:spcAft>
                <a:spcPts val="0"/>
              </a:spcAft>
              <a:buClr>
                <a:schemeClr val="dk1"/>
              </a:buClr>
              <a:buSzPts val="2400"/>
              <a:buFont typeface="Arial"/>
              <a:buChar char="•"/>
            </a:pPr>
            <a:r>
              <a:rPr lang="en-GB" sz="2400">
                <a:solidFill>
                  <a:schemeClr val="dk1"/>
                </a:solidFill>
                <a:latin typeface="Century Gothic"/>
                <a:ea typeface="Century Gothic"/>
                <a:cs typeface="Century Gothic"/>
                <a:sym typeface="Century Gothic"/>
              </a:rPr>
              <a:t>White pe top with school logo</a:t>
            </a:r>
            <a:endParaRPr sz="2400">
              <a:solidFill>
                <a:schemeClr val="dk1"/>
              </a:solidFill>
              <a:latin typeface="Calibri"/>
              <a:ea typeface="Calibri"/>
              <a:cs typeface="Calibri"/>
              <a:sym typeface="Calibri"/>
            </a:endParaRPr>
          </a:p>
          <a:p>
            <a:pPr indent="-342900" lvl="0" marL="342900" marR="0" rtl="0" algn="l">
              <a:lnSpc>
                <a:spcPct val="115000"/>
              </a:lnSpc>
              <a:spcBef>
                <a:spcPts val="1000"/>
              </a:spcBef>
              <a:spcAft>
                <a:spcPts val="0"/>
              </a:spcAft>
              <a:buClr>
                <a:schemeClr val="dk1"/>
              </a:buClr>
              <a:buSzPts val="2400"/>
              <a:buFont typeface="Arial"/>
              <a:buChar char="•"/>
            </a:pPr>
            <a:r>
              <a:rPr lang="en-GB" sz="2400">
                <a:solidFill>
                  <a:schemeClr val="dk1"/>
                </a:solidFill>
                <a:latin typeface="Century Gothic"/>
                <a:ea typeface="Century Gothic"/>
                <a:cs typeface="Century Gothic"/>
                <a:sym typeface="Century Gothic"/>
              </a:rPr>
              <a:t>Navy shorts </a:t>
            </a:r>
            <a:endParaRPr sz="2400">
              <a:solidFill>
                <a:schemeClr val="dk1"/>
              </a:solidFill>
              <a:latin typeface="Calibri"/>
              <a:ea typeface="Calibri"/>
              <a:cs typeface="Calibri"/>
              <a:sym typeface="Calibri"/>
            </a:endParaRPr>
          </a:p>
          <a:p>
            <a:pPr indent="-342900" lvl="0" marL="342900" marR="0" rtl="0" algn="l">
              <a:lnSpc>
                <a:spcPct val="115000"/>
              </a:lnSpc>
              <a:spcBef>
                <a:spcPts val="1000"/>
              </a:spcBef>
              <a:spcAft>
                <a:spcPts val="0"/>
              </a:spcAft>
              <a:buClr>
                <a:schemeClr val="dk1"/>
              </a:buClr>
              <a:buSzPts val="2400"/>
              <a:buFont typeface="Arial"/>
              <a:buChar char="•"/>
            </a:pPr>
            <a:r>
              <a:rPr lang="en-GB" sz="2400">
                <a:solidFill>
                  <a:schemeClr val="dk1"/>
                </a:solidFill>
                <a:latin typeface="Century Gothic"/>
                <a:ea typeface="Century Gothic"/>
                <a:cs typeface="Century Gothic"/>
                <a:sym typeface="Century Gothic"/>
              </a:rPr>
              <a:t>Navy / black plain jogging bottoms and sweatshirt can be worn for outdoor lessons during the colder months </a:t>
            </a:r>
            <a:endParaRPr sz="2400">
              <a:solidFill>
                <a:schemeClr val="dk1"/>
              </a:solidFill>
              <a:latin typeface="Calibri"/>
              <a:ea typeface="Calibri"/>
              <a:cs typeface="Calibri"/>
              <a:sym typeface="Calibri"/>
            </a:endParaRPr>
          </a:p>
          <a:p>
            <a:pPr indent="-342900" lvl="0" marL="342900" marR="0" rtl="0" algn="l">
              <a:lnSpc>
                <a:spcPct val="115000"/>
              </a:lnSpc>
              <a:spcBef>
                <a:spcPts val="1000"/>
              </a:spcBef>
              <a:spcAft>
                <a:spcPts val="0"/>
              </a:spcAft>
              <a:buClr>
                <a:schemeClr val="dk1"/>
              </a:buClr>
              <a:buSzPts val="2400"/>
              <a:buFont typeface="Arial"/>
              <a:buChar char="•"/>
            </a:pPr>
            <a:r>
              <a:rPr lang="en-GB" sz="2400">
                <a:solidFill>
                  <a:schemeClr val="dk1"/>
                </a:solidFill>
                <a:latin typeface="Century Gothic"/>
                <a:ea typeface="Century Gothic"/>
                <a:cs typeface="Century Gothic"/>
                <a:sym typeface="Century Gothic"/>
              </a:rPr>
              <a:t>Trainers </a:t>
            </a:r>
            <a:endParaRPr sz="2400">
              <a:solidFill>
                <a:schemeClr val="dk1"/>
              </a:solidFill>
              <a:latin typeface="Calibri"/>
              <a:ea typeface="Calibri"/>
              <a:cs typeface="Calibri"/>
              <a:sym typeface="Calibri"/>
            </a:endParaRPr>
          </a:p>
        </p:txBody>
      </p:sp>
      <p:pic>
        <p:nvPicPr>
          <p:cNvPr id="384" name="Google Shape;384;p32"/>
          <p:cNvPicPr preferRelativeResize="0"/>
          <p:nvPr/>
        </p:nvPicPr>
        <p:blipFill rotWithShape="1">
          <a:blip r:embed="rId3">
            <a:alphaModFix/>
          </a:blip>
          <a:srcRect b="0" l="23293" r="16644" t="7466"/>
          <a:stretch/>
        </p:blipFill>
        <p:spPr>
          <a:xfrm>
            <a:off x="6012160" y="3674832"/>
            <a:ext cx="2732362" cy="3157236"/>
          </a:xfrm>
          <a:prstGeom prst="rect">
            <a:avLst/>
          </a:prstGeom>
          <a:noFill/>
          <a:ln>
            <a:noFill/>
          </a:ln>
        </p:spPr>
      </p:pic>
      <p:pic>
        <p:nvPicPr>
          <p:cNvPr id="385" name="Google Shape;385;p32"/>
          <p:cNvPicPr preferRelativeResize="0"/>
          <p:nvPr/>
        </p:nvPicPr>
        <p:blipFill rotWithShape="1">
          <a:blip r:embed="rId4">
            <a:alphaModFix/>
          </a:blip>
          <a:srcRect b="0" l="0" r="0" t="0"/>
          <a:stretch/>
        </p:blipFill>
        <p:spPr>
          <a:xfrm>
            <a:off x="2843808" y="4221088"/>
            <a:ext cx="3037841" cy="23006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33"/>
          <p:cNvSpPr txBox="1"/>
          <p:nvPr>
            <p:ph type="title"/>
          </p:nvPr>
        </p:nvSpPr>
        <p:spPr>
          <a:xfrm>
            <a:off x="323528" y="332164"/>
            <a:ext cx="6347713"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600"/>
              <a:buFont typeface="Century Gothic"/>
              <a:buNone/>
            </a:pPr>
            <a:r>
              <a:rPr b="1" lang="en-GB">
                <a:solidFill>
                  <a:schemeClr val="dk1"/>
                </a:solidFill>
                <a:latin typeface="Century Gothic"/>
                <a:ea typeface="Century Gothic"/>
                <a:cs typeface="Century Gothic"/>
                <a:sym typeface="Century Gothic"/>
              </a:rPr>
              <a:t>School Uniform</a:t>
            </a:r>
            <a:endParaRPr b="1">
              <a:solidFill>
                <a:schemeClr val="dk1"/>
              </a:solidFill>
              <a:latin typeface="Century Gothic"/>
              <a:ea typeface="Century Gothic"/>
              <a:cs typeface="Century Gothic"/>
              <a:sym typeface="Century Gothic"/>
            </a:endParaRPr>
          </a:p>
        </p:txBody>
      </p:sp>
      <p:sp>
        <p:nvSpPr>
          <p:cNvPr id="392" name="Google Shape;392;p33"/>
          <p:cNvSpPr txBox="1"/>
          <p:nvPr>
            <p:ph idx="1" type="body"/>
          </p:nvPr>
        </p:nvSpPr>
        <p:spPr>
          <a:xfrm>
            <a:off x="97291" y="1488613"/>
            <a:ext cx="8534401" cy="2732475"/>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920"/>
              <a:buChar char="►"/>
            </a:pPr>
            <a:r>
              <a:rPr lang="en-GB" sz="2400">
                <a:latin typeface="Century Gothic"/>
                <a:ea typeface="Century Gothic"/>
                <a:cs typeface="Century Gothic"/>
                <a:sym typeface="Century Gothic"/>
              </a:rPr>
              <a:t>Please order unform via the school website. Collection days will be pre-arranged. Please do not leave this until September </a:t>
            </a:r>
            <a:endParaRPr/>
          </a:p>
          <a:p>
            <a:pPr indent="-342900" lvl="0" marL="342900" rtl="0" algn="l">
              <a:spcBef>
                <a:spcPts val="1000"/>
              </a:spcBef>
              <a:spcAft>
                <a:spcPts val="0"/>
              </a:spcAft>
              <a:buSzPts val="1920"/>
              <a:buChar char="►"/>
            </a:pPr>
            <a:r>
              <a:rPr lang="en-GB" sz="2400">
                <a:latin typeface="Century Gothic"/>
                <a:ea typeface="Century Gothic"/>
                <a:cs typeface="Century Gothic"/>
                <a:sym typeface="Century Gothic"/>
              </a:rPr>
              <a:t>Please note all uniform must be labelled with your child’s full name.  </a:t>
            </a:r>
            <a:endParaRPr/>
          </a:p>
          <a:p>
            <a:pPr indent="-342900" lvl="0" marL="342900" rtl="0" algn="l">
              <a:spcBef>
                <a:spcPts val="1000"/>
              </a:spcBef>
              <a:spcAft>
                <a:spcPts val="0"/>
              </a:spcAft>
              <a:buSzPts val="1920"/>
              <a:buChar char="►"/>
            </a:pPr>
            <a:r>
              <a:rPr lang="en-GB" sz="2400">
                <a:latin typeface="Century Gothic"/>
                <a:ea typeface="Century Gothic"/>
                <a:cs typeface="Century Gothic"/>
                <a:sym typeface="Century Gothic"/>
              </a:rPr>
              <a:t>Children also need a book bag and water bottle </a:t>
            </a:r>
            <a:endParaRPr sz="2400">
              <a:latin typeface="Century Gothic"/>
              <a:ea typeface="Century Gothic"/>
              <a:cs typeface="Century Gothic"/>
              <a:sym typeface="Century Gothic"/>
            </a:endParaRPr>
          </a:p>
          <a:p>
            <a:pPr indent="-251459" lvl="0" marL="342900" rtl="0" algn="l">
              <a:spcBef>
                <a:spcPts val="1000"/>
              </a:spcBef>
              <a:spcAft>
                <a:spcPts val="0"/>
              </a:spcAft>
              <a:buSzPts val="1440"/>
              <a:buNone/>
            </a:pPr>
            <a:r>
              <a:t/>
            </a:r>
            <a:endParaRPr>
              <a:latin typeface="Comic Sans MS"/>
              <a:ea typeface="Comic Sans MS"/>
              <a:cs typeface="Comic Sans MS"/>
              <a:sym typeface="Comic Sans MS"/>
            </a:endParaRPr>
          </a:p>
          <a:p>
            <a:pPr indent="-342900" lvl="0" marL="342900" rtl="0" algn="l">
              <a:spcBef>
                <a:spcPts val="1000"/>
              </a:spcBef>
              <a:spcAft>
                <a:spcPts val="0"/>
              </a:spcAft>
              <a:buSzPts val="1440"/>
              <a:buNone/>
            </a:pPr>
            <a:r>
              <a:t/>
            </a:r>
            <a:endParaRPr>
              <a:latin typeface="Comic Sans MS"/>
              <a:ea typeface="Comic Sans MS"/>
              <a:cs typeface="Comic Sans MS"/>
              <a:sym typeface="Comic Sans MS"/>
            </a:endParaRPr>
          </a:p>
        </p:txBody>
      </p:sp>
      <p:pic>
        <p:nvPicPr>
          <p:cNvPr id="393" name="Google Shape;393;p33"/>
          <p:cNvPicPr preferRelativeResize="0"/>
          <p:nvPr/>
        </p:nvPicPr>
        <p:blipFill rotWithShape="1">
          <a:blip r:embed="rId3">
            <a:alphaModFix/>
          </a:blip>
          <a:srcRect b="0" l="0" r="0" t="0"/>
          <a:stretch/>
        </p:blipFill>
        <p:spPr>
          <a:xfrm>
            <a:off x="2555776" y="4044344"/>
            <a:ext cx="3285056" cy="266638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graphicFrame>
        <p:nvGraphicFramePr>
          <p:cNvPr id="399" name="Google Shape;399;p34"/>
          <p:cNvGraphicFramePr/>
          <p:nvPr/>
        </p:nvGraphicFramePr>
        <p:xfrm>
          <a:off x="323528" y="1772816"/>
          <a:ext cx="3000000" cy="3000000"/>
        </p:xfrm>
        <a:graphic>
          <a:graphicData uri="http://schemas.openxmlformats.org/drawingml/2006/table">
            <a:tbl>
              <a:tblPr bandRow="1" firstCol="1" firstRow="1">
                <a:noFill/>
                <a:tableStyleId>{6234CC11-822C-4C97-976F-8DA2D01BD821}</a:tableStyleId>
              </a:tblPr>
              <a:tblGrid>
                <a:gridCol w="1531575"/>
                <a:gridCol w="2297775"/>
                <a:gridCol w="2297775"/>
              </a:tblGrid>
              <a:tr h="811950">
                <a:tc>
                  <a:txBody>
                    <a:bodyPr/>
                    <a:lstStyle/>
                    <a:p>
                      <a:pPr indent="0" lvl="0" marL="0" marR="0" rtl="0" algn="l">
                        <a:lnSpc>
                          <a:spcPct val="107000"/>
                        </a:lnSpc>
                        <a:spcBef>
                          <a:spcPts val="0"/>
                        </a:spcBef>
                        <a:spcAft>
                          <a:spcPts val="0"/>
                        </a:spcAft>
                        <a:buNone/>
                      </a:pPr>
                      <a:r>
                        <a:rPr lang="en-GB" sz="2000" u="none" cap="none" strike="noStrike">
                          <a:latin typeface="Century Gothic"/>
                          <a:ea typeface="Century Gothic"/>
                          <a:cs typeface="Century Gothic"/>
                          <a:sym typeface="Century Gothic"/>
                        </a:rPr>
                        <a:t> </a:t>
                      </a:r>
                      <a:endParaRPr sz="2000" u="none" cap="none" strike="noStrike">
                        <a:latin typeface="Century Gothic"/>
                        <a:ea typeface="Century Gothic"/>
                        <a:cs typeface="Century Gothic"/>
                        <a:sym typeface="Century Gothic"/>
                      </a:endParaRPr>
                    </a:p>
                  </a:txBody>
                  <a:tcPr marT="0" marB="0" marR="68575" marL="68575"/>
                </a:tc>
                <a:tc>
                  <a:txBody>
                    <a:bodyPr/>
                    <a:lstStyle/>
                    <a:p>
                      <a:pPr indent="0" lvl="0" marL="0" marR="0" rtl="0" algn="l">
                        <a:lnSpc>
                          <a:spcPct val="107000"/>
                        </a:lnSpc>
                        <a:spcBef>
                          <a:spcPts val="0"/>
                        </a:spcBef>
                        <a:spcAft>
                          <a:spcPts val="0"/>
                        </a:spcAft>
                        <a:buNone/>
                      </a:pPr>
                      <a:r>
                        <a:rPr lang="en-GB" sz="2000" u="none" cap="none" strike="noStrike">
                          <a:latin typeface="Century Gothic"/>
                          <a:ea typeface="Century Gothic"/>
                          <a:cs typeface="Century Gothic"/>
                          <a:sym typeface="Century Gothic"/>
                        </a:rPr>
                        <a:t>MILESTONE 1</a:t>
                      </a:r>
                      <a:endParaRPr/>
                    </a:p>
                    <a:p>
                      <a:pPr indent="0" lvl="0" marL="0" marR="0" rtl="0" algn="l">
                        <a:lnSpc>
                          <a:spcPct val="107000"/>
                        </a:lnSpc>
                        <a:spcBef>
                          <a:spcPts val="0"/>
                        </a:spcBef>
                        <a:spcAft>
                          <a:spcPts val="0"/>
                        </a:spcAft>
                        <a:buNone/>
                      </a:pPr>
                      <a:r>
                        <a:rPr lang="en-GB" sz="2000" u="none" cap="none" strike="noStrike">
                          <a:latin typeface="Century Gothic"/>
                          <a:ea typeface="Century Gothic"/>
                          <a:cs typeface="Century Gothic"/>
                          <a:sym typeface="Century Gothic"/>
                        </a:rPr>
                        <a:t>9.05 am – 12.30pm</a:t>
                      </a:r>
                      <a:endParaRPr sz="2000" u="none" cap="none" strike="noStrike">
                        <a:latin typeface="Century Gothic"/>
                        <a:ea typeface="Century Gothic"/>
                        <a:cs typeface="Century Gothic"/>
                        <a:sym typeface="Century Gothic"/>
                      </a:endParaRPr>
                    </a:p>
                  </a:txBody>
                  <a:tcPr marT="0" marB="0" marR="68575" marL="68575"/>
                </a:tc>
                <a:tc>
                  <a:txBody>
                    <a:bodyPr/>
                    <a:lstStyle/>
                    <a:p>
                      <a:pPr indent="0" lvl="0" marL="0" marR="0" rtl="0" algn="l">
                        <a:lnSpc>
                          <a:spcPct val="107000"/>
                        </a:lnSpc>
                        <a:spcBef>
                          <a:spcPts val="0"/>
                        </a:spcBef>
                        <a:spcAft>
                          <a:spcPts val="0"/>
                        </a:spcAft>
                        <a:buNone/>
                      </a:pPr>
                      <a:r>
                        <a:rPr lang="en-GB" sz="2000" u="none" cap="none" strike="noStrike">
                          <a:latin typeface="Century Gothic"/>
                          <a:ea typeface="Century Gothic"/>
                          <a:cs typeface="Century Gothic"/>
                          <a:sym typeface="Century Gothic"/>
                        </a:rPr>
                        <a:t>MILESTONE 2</a:t>
                      </a:r>
                      <a:endParaRPr/>
                    </a:p>
                    <a:p>
                      <a:pPr indent="0" lvl="0" marL="0" marR="0" rtl="0" algn="l">
                        <a:lnSpc>
                          <a:spcPct val="107000"/>
                        </a:lnSpc>
                        <a:spcBef>
                          <a:spcPts val="0"/>
                        </a:spcBef>
                        <a:spcAft>
                          <a:spcPts val="0"/>
                        </a:spcAft>
                        <a:buNone/>
                      </a:pPr>
                      <a:r>
                        <a:rPr lang="en-GB" sz="2000" u="none" cap="none" strike="noStrike">
                          <a:latin typeface="Century Gothic"/>
                          <a:ea typeface="Century Gothic"/>
                          <a:cs typeface="Century Gothic"/>
                          <a:sym typeface="Century Gothic"/>
                        </a:rPr>
                        <a:t>9.05am – 3.10pm</a:t>
                      </a:r>
                      <a:endParaRPr sz="2000" u="none" cap="none" strike="noStrike">
                        <a:latin typeface="Century Gothic"/>
                        <a:ea typeface="Century Gothic"/>
                        <a:cs typeface="Century Gothic"/>
                        <a:sym typeface="Century Gothic"/>
                      </a:endParaRPr>
                    </a:p>
                  </a:txBody>
                  <a:tcPr marT="0" marB="0" marR="68575" marL="68575"/>
                </a:tc>
              </a:tr>
              <a:tr h="756075">
                <a:tc>
                  <a:txBody>
                    <a:bodyPr/>
                    <a:lstStyle/>
                    <a:p>
                      <a:pPr indent="0" lvl="0" marL="0" marR="0" rtl="0" algn="l">
                        <a:lnSpc>
                          <a:spcPct val="107000"/>
                        </a:lnSpc>
                        <a:spcBef>
                          <a:spcPts val="0"/>
                        </a:spcBef>
                        <a:spcAft>
                          <a:spcPts val="0"/>
                        </a:spcAft>
                        <a:buNone/>
                      </a:pPr>
                      <a:r>
                        <a:rPr lang="en-GB" sz="2000" u="none" cap="none" strike="noStrike">
                          <a:latin typeface="Century Gothic"/>
                          <a:ea typeface="Century Gothic"/>
                          <a:cs typeface="Century Gothic"/>
                          <a:sym typeface="Century Gothic"/>
                        </a:rPr>
                        <a:t>Group 1</a:t>
                      </a:r>
                      <a:endParaRPr sz="2000" u="none" cap="none" strike="noStrike">
                        <a:latin typeface="Century Gothic"/>
                        <a:ea typeface="Century Gothic"/>
                        <a:cs typeface="Century Gothic"/>
                        <a:sym typeface="Century Gothic"/>
                      </a:endParaRPr>
                    </a:p>
                  </a:txBody>
                  <a:tcPr marT="0" marB="0" marR="68575" marL="68575"/>
                </a:tc>
                <a:tc>
                  <a:txBody>
                    <a:bodyPr/>
                    <a:lstStyle/>
                    <a:p>
                      <a:pPr indent="0" lvl="0" marL="0" marR="0" rtl="0" algn="l">
                        <a:lnSpc>
                          <a:spcPct val="107000"/>
                        </a:lnSpc>
                        <a:spcBef>
                          <a:spcPts val="0"/>
                        </a:spcBef>
                        <a:spcAft>
                          <a:spcPts val="0"/>
                        </a:spcAft>
                        <a:buNone/>
                      </a:pPr>
                      <a:r>
                        <a:rPr lang="en-GB" sz="2000" u="none" cap="none" strike="noStrike">
                          <a:latin typeface="Century Gothic"/>
                          <a:ea typeface="Century Gothic"/>
                          <a:cs typeface="Century Gothic"/>
                          <a:sym typeface="Century Gothic"/>
                        </a:rPr>
                        <a:t>Monday 5th September  </a:t>
                      </a:r>
                      <a:endParaRPr sz="2000" u="none" cap="none" strike="noStrike">
                        <a:latin typeface="Century Gothic"/>
                        <a:ea typeface="Century Gothic"/>
                        <a:cs typeface="Century Gothic"/>
                        <a:sym typeface="Century Gothic"/>
                      </a:endParaRPr>
                    </a:p>
                  </a:txBody>
                  <a:tcPr marT="0" marB="0" marR="68575" marL="68575"/>
                </a:tc>
                <a:tc>
                  <a:txBody>
                    <a:bodyPr/>
                    <a:lstStyle/>
                    <a:p>
                      <a:pPr indent="0" lvl="0" marL="0" marR="0" rtl="0" algn="l">
                        <a:lnSpc>
                          <a:spcPct val="107000"/>
                        </a:lnSpc>
                        <a:spcBef>
                          <a:spcPts val="0"/>
                        </a:spcBef>
                        <a:spcAft>
                          <a:spcPts val="0"/>
                        </a:spcAft>
                        <a:buNone/>
                      </a:pPr>
                      <a:r>
                        <a:rPr lang="en-GB" sz="2000" u="none" cap="none" strike="noStrike">
                          <a:latin typeface="Century Gothic"/>
                          <a:ea typeface="Century Gothic"/>
                          <a:cs typeface="Century Gothic"/>
                          <a:sym typeface="Century Gothic"/>
                        </a:rPr>
                        <a:t>Monday 12th</a:t>
                      </a:r>
                      <a:endParaRPr/>
                    </a:p>
                    <a:p>
                      <a:pPr indent="0" lvl="0" marL="0" marR="0" rtl="0" algn="l">
                        <a:lnSpc>
                          <a:spcPct val="107000"/>
                        </a:lnSpc>
                        <a:spcBef>
                          <a:spcPts val="0"/>
                        </a:spcBef>
                        <a:spcAft>
                          <a:spcPts val="0"/>
                        </a:spcAft>
                        <a:buNone/>
                      </a:pPr>
                      <a:r>
                        <a:rPr lang="en-GB" sz="2000" u="none" cap="none" strike="noStrike">
                          <a:latin typeface="Century Gothic"/>
                          <a:ea typeface="Century Gothic"/>
                          <a:cs typeface="Century Gothic"/>
                          <a:sym typeface="Century Gothic"/>
                        </a:rPr>
                        <a:t>September</a:t>
                      </a:r>
                      <a:endParaRPr sz="2000" u="none" cap="none" strike="noStrike">
                        <a:latin typeface="Century Gothic"/>
                        <a:ea typeface="Century Gothic"/>
                        <a:cs typeface="Century Gothic"/>
                        <a:sym typeface="Century Gothic"/>
                      </a:endParaRPr>
                    </a:p>
                  </a:txBody>
                  <a:tcPr marT="0" marB="0" marR="68575" marL="68575"/>
                </a:tc>
              </a:tr>
              <a:tr h="756075">
                <a:tc>
                  <a:txBody>
                    <a:bodyPr/>
                    <a:lstStyle/>
                    <a:p>
                      <a:pPr indent="0" lvl="0" marL="0" marR="0" rtl="0" algn="l">
                        <a:lnSpc>
                          <a:spcPct val="107000"/>
                        </a:lnSpc>
                        <a:spcBef>
                          <a:spcPts val="0"/>
                        </a:spcBef>
                        <a:spcAft>
                          <a:spcPts val="0"/>
                        </a:spcAft>
                        <a:buNone/>
                      </a:pPr>
                      <a:r>
                        <a:rPr lang="en-GB" sz="2000" u="none" cap="none" strike="noStrike">
                          <a:latin typeface="Century Gothic"/>
                          <a:ea typeface="Century Gothic"/>
                          <a:cs typeface="Century Gothic"/>
                          <a:sym typeface="Century Gothic"/>
                        </a:rPr>
                        <a:t>Group 2</a:t>
                      </a:r>
                      <a:endParaRPr sz="2000" u="none" cap="none" strike="noStrike">
                        <a:latin typeface="Century Gothic"/>
                        <a:ea typeface="Century Gothic"/>
                        <a:cs typeface="Century Gothic"/>
                        <a:sym typeface="Century Gothic"/>
                      </a:endParaRPr>
                    </a:p>
                  </a:txBody>
                  <a:tcPr marT="0" marB="0" marR="68575" marL="68575"/>
                </a:tc>
                <a:tc>
                  <a:txBody>
                    <a:bodyPr/>
                    <a:lstStyle/>
                    <a:p>
                      <a:pPr indent="0" lvl="0" marL="0" marR="0" rtl="0" algn="l">
                        <a:lnSpc>
                          <a:spcPct val="107000"/>
                        </a:lnSpc>
                        <a:spcBef>
                          <a:spcPts val="0"/>
                        </a:spcBef>
                        <a:spcAft>
                          <a:spcPts val="0"/>
                        </a:spcAft>
                        <a:buNone/>
                      </a:pPr>
                      <a:r>
                        <a:rPr lang="en-GB" sz="2000" u="none" cap="none" strike="noStrike">
                          <a:latin typeface="Century Gothic"/>
                          <a:ea typeface="Century Gothic"/>
                          <a:cs typeface="Century Gothic"/>
                          <a:sym typeface="Century Gothic"/>
                        </a:rPr>
                        <a:t>Monday12th September </a:t>
                      </a:r>
                      <a:endParaRPr sz="2000" u="none" cap="none" strike="noStrike">
                        <a:latin typeface="Century Gothic"/>
                        <a:ea typeface="Century Gothic"/>
                        <a:cs typeface="Century Gothic"/>
                        <a:sym typeface="Century Gothic"/>
                      </a:endParaRPr>
                    </a:p>
                  </a:txBody>
                  <a:tcPr marT="0" marB="0" marR="68575" marL="68575"/>
                </a:tc>
                <a:tc>
                  <a:txBody>
                    <a:bodyPr/>
                    <a:lstStyle/>
                    <a:p>
                      <a:pPr indent="0" lvl="0" marL="0" marR="0" rtl="0" algn="l">
                        <a:lnSpc>
                          <a:spcPct val="107000"/>
                        </a:lnSpc>
                        <a:spcBef>
                          <a:spcPts val="0"/>
                        </a:spcBef>
                        <a:spcAft>
                          <a:spcPts val="0"/>
                        </a:spcAft>
                        <a:buNone/>
                      </a:pPr>
                      <a:r>
                        <a:rPr lang="en-GB" sz="2000" u="none" cap="none" strike="noStrike">
                          <a:latin typeface="Century Gothic"/>
                          <a:ea typeface="Century Gothic"/>
                          <a:cs typeface="Century Gothic"/>
                          <a:sym typeface="Century Gothic"/>
                        </a:rPr>
                        <a:t>Monday 19th</a:t>
                      </a:r>
                      <a:endParaRPr/>
                    </a:p>
                    <a:p>
                      <a:pPr indent="0" lvl="0" marL="0" marR="0" rtl="0" algn="l">
                        <a:lnSpc>
                          <a:spcPct val="107000"/>
                        </a:lnSpc>
                        <a:spcBef>
                          <a:spcPts val="0"/>
                        </a:spcBef>
                        <a:spcAft>
                          <a:spcPts val="0"/>
                        </a:spcAft>
                        <a:buNone/>
                      </a:pPr>
                      <a:r>
                        <a:rPr lang="en-GB" sz="2000" u="none" cap="none" strike="noStrike">
                          <a:latin typeface="Century Gothic"/>
                          <a:ea typeface="Century Gothic"/>
                          <a:cs typeface="Century Gothic"/>
                          <a:sym typeface="Century Gothic"/>
                        </a:rPr>
                        <a:t>September </a:t>
                      </a:r>
                      <a:endParaRPr sz="2000" u="none" cap="none" strike="noStrike">
                        <a:latin typeface="Century Gothic"/>
                        <a:ea typeface="Century Gothic"/>
                        <a:cs typeface="Century Gothic"/>
                        <a:sym typeface="Century Gothic"/>
                      </a:endParaRPr>
                    </a:p>
                  </a:txBody>
                  <a:tcPr marT="0" marB="0" marR="68575" marL="68575"/>
                </a:tc>
              </a:tr>
              <a:tr h="756075">
                <a:tc>
                  <a:txBody>
                    <a:bodyPr/>
                    <a:lstStyle/>
                    <a:p>
                      <a:pPr indent="0" lvl="0" marL="0" marR="0" rtl="0" algn="l">
                        <a:lnSpc>
                          <a:spcPct val="107000"/>
                        </a:lnSpc>
                        <a:spcBef>
                          <a:spcPts val="0"/>
                        </a:spcBef>
                        <a:spcAft>
                          <a:spcPts val="0"/>
                        </a:spcAft>
                        <a:buNone/>
                      </a:pPr>
                      <a:r>
                        <a:rPr lang="en-GB" sz="2000" u="none" cap="none" strike="noStrike">
                          <a:latin typeface="Century Gothic"/>
                          <a:ea typeface="Century Gothic"/>
                          <a:cs typeface="Century Gothic"/>
                          <a:sym typeface="Century Gothic"/>
                        </a:rPr>
                        <a:t>Group 3</a:t>
                      </a:r>
                      <a:endParaRPr sz="2000" u="none" cap="none" strike="noStrike">
                        <a:latin typeface="Century Gothic"/>
                        <a:ea typeface="Century Gothic"/>
                        <a:cs typeface="Century Gothic"/>
                        <a:sym typeface="Century Gothic"/>
                      </a:endParaRPr>
                    </a:p>
                  </a:txBody>
                  <a:tcPr marT="0" marB="0" marR="68575" marL="68575"/>
                </a:tc>
                <a:tc>
                  <a:txBody>
                    <a:bodyPr/>
                    <a:lstStyle/>
                    <a:p>
                      <a:pPr indent="0" lvl="0" marL="0" marR="0" rtl="0" algn="l">
                        <a:lnSpc>
                          <a:spcPct val="107000"/>
                        </a:lnSpc>
                        <a:spcBef>
                          <a:spcPts val="0"/>
                        </a:spcBef>
                        <a:spcAft>
                          <a:spcPts val="0"/>
                        </a:spcAft>
                        <a:buNone/>
                      </a:pPr>
                      <a:r>
                        <a:rPr lang="en-GB" sz="2000" u="none" cap="none" strike="noStrike">
                          <a:latin typeface="Century Gothic"/>
                          <a:ea typeface="Century Gothic"/>
                          <a:cs typeface="Century Gothic"/>
                          <a:sym typeface="Century Gothic"/>
                        </a:rPr>
                        <a:t>Wednesday 14th September </a:t>
                      </a:r>
                      <a:endParaRPr sz="2000" u="none" cap="none" strike="noStrike">
                        <a:latin typeface="Century Gothic"/>
                        <a:ea typeface="Century Gothic"/>
                        <a:cs typeface="Century Gothic"/>
                        <a:sym typeface="Century Gothic"/>
                      </a:endParaRPr>
                    </a:p>
                  </a:txBody>
                  <a:tcPr marT="0" marB="0" marR="68575" marL="68575"/>
                </a:tc>
                <a:tc>
                  <a:txBody>
                    <a:bodyPr/>
                    <a:lstStyle/>
                    <a:p>
                      <a:pPr indent="0" lvl="0" marL="0" marR="0" rtl="0" algn="l">
                        <a:lnSpc>
                          <a:spcPct val="107000"/>
                        </a:lnSpc>
                        <a:spcBef>
                          <a:spcPts val="0"/>
                        </a:spcBef>
                        <a:spcAft>
                          <a:spcPts val="0"/>
                        </a:spcAft>
                        <a:buNone/>
                      </a:pPr>
                      <a:r>
                        <a:rPr lang="en-GB" sz="2000" u="none" cap="none" strike="noStrike">
                          <a:latin typeface="Century Gothic"/>
                          <a:ea typeface="Century Gothic"/>
                          <a:cs typeface="Century Gothic"/>
                          <a:sym typeface="Century Gothic"/>
                        </a:rPr>
                        <a:t>Wednesday 21</a:t>
                      </a:r>
                      <a:r>
                        <a:rPr baseline="30000" lang="en-GB" sz="2000" u="none" cap="none" strike="noStrike">
                          <a:latin typeface="Century Gothic"/>
                          <a:ea typeface="Century Gothic"/>
                          <a:cs typeface="Century Gothic"/>
                          <a:sym typeface="Century Gothic"/>
                        </a:rPr>
                        <a:t>st</a:t>
                      </a:r>
                      <a:r>
                        <a:rPr lang="en-GB" sz="2000" u="none" cap="none" strike="noStrike">
                          <a:latin typeface="Century Gothic"/>
                          <a:ea typeface="Century Gothic"/>
                          <a:cs typeface="Century Gothic"/>
                          <a:sym typeface="Century Gothic"/>
                        </a:rPr>
                        <a:t> September </a:t>
                      </a:r>
                      <a:endParaRPr sz="2000" u="none" cap="none" strike="noStrike">
                        <a:latin typeface="Century Gothic"/>
                        <a:ea typeface="Century Gothic"/>
                        <a:cs typeface="Century Gothic"/>
                        <a:sym typeface="Century Gothic"/>
                      </a:endParaRPr>
                    </a:p>
                  </a:txBody>
                  <a:tcPr marT="0" marB="0" marR="68575" marL="68575"/>
                </a:tc>
              </a:tr>
            </a:tbl>
          </a:graphicData>
        </a:graphic>
      </p:graphicFrame>
      <p:sp>
        <p:nvSpPr>
          <p:cNvPr id="400" name="Google Shape;400;p34"/>
          <p:cNvSpPr/>
          <p:nvPr/>
        </p:nvSpPr>
        <p:spPr>
          <a:xfrm>
            <a:off x="467544" y="511315"/>
            <a:ext cx="7274748" cy="1107996"/>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Century Gothic"/>
              <a:buNone/>
            </a:pPr>
            <a:r>
              <a:rPr b="0" i="0" lang="en-GB" sz="2400" u="none" cap="none" strike="noStrike">
                <a:solidFill>
                  <a:schemeClr val="dk1"/>
                </a:solidFill>
                <a:latin typeface="Century Gothic"/>
                <a:ea typeface="Century Gothic"/>
                <a:cs typeface="Century Gothic"/>
                <a:sym typeface="Century Gothic"/>
              </a:rPr>
              <a:t>We will be staggering our intake, the provisional</a:t>
            </a:r>
            <a:endParaRPr/>
          </a:p>
          <a:p>
            <a:pPr indent="0" lvl="0" marL="0" marR="0" rtl="0" algn="l">
              <a:lnSpc>
                <a:spcPct val="100000"/>
              </a:lnSpc>
              <a:spcBef>
                <a:spcPts val="0"/>
              </a:spcBef>
              <a:spcAft>
                <a:spcPts val="0"/>
              </a:spcAft>
              <a:buClr>
                <a:schemeClr val="dk1"/>
              </a:buClr>
              <a:buSzPts val="2400"/>
              <a:buFont typeface="Century Gothic"/>
              <a:buNone/>
            </a:pPr>
            <a:r>
              <a:rPr b="0" i="0" lang="en-GB" sz="2400" u="none" cap="none" strike="noStrike">
                <a:solidFill>
                  <a:schemeClr val="dk1"/>
                </a:solidFill>
                <a:latin typeface="Century Gothic"/>
                <a:ea typeface="Century Gothic"/>
                <a:cs typeface="Century Gothic"/>
                <a:sym typeface="Century Gothic"/>
              </a:rPr>
              <a:t>start dates and times are as follows:</a:t>
            </a:r>
            <a:endParaRPr b="0" i="0" sz="2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35"/>
          <p:cNvSpPr/>
          <p:nvPr/>
        </p:nvSpPr>
        <p:spPr>
          <a:xfrm>
            <a:off x="609600" y="228600"/>
            <a:ext cx="7772400" cy="1143000"/>
          </a:xfrm>
          <a:prstGeom prst="rect">
            <a:avLst/>
          </a:prstGeom>
          <a:noFill/>
          <a:ln>
            <a:noFill/>
          </a:ln>
        </p:spPr>
        <p:txBody>
          <a:bodyPr anchorCtr="1" anchor="ctr" bIns="46025" lIns="92075" spcFirstLastPara="1" rIns="92075" wrap="square" tIns="46025">
            <a:noAutofit/>
          </a:bodyPr>
          <a:lstStyle/>
          <a:p>
            <a:pPr indent="0" lvl="0" marL="0" marR="0" rtl="0" algn="ctr">
              <a:spcBef>
                <a:spcPts val="0"/>
              </a:spcBef>
              <a:spcAft>
                <a:spcPts val="0"/>
              </a:spcAft>
              <a:buNone/>
            </a:pPr>
            <a:r>
              <a:rPr b="1" lang="en-GB" sz="3200">
                <a:solidFill>
                  <a:schemeClr val="dk1"/>
                </a:solidFill>
                <a:latin typeface="Century Gothic"/>
                <a:ea typeface="Century Gothic"/>
                <a:cs typeface="Century Gothic"/>
                <a:sym typeface="Century Gothic"/>
              </a:rPr>
              <a:t>How can I help in partnership with the school ?</a:t>
            </a:r>
            <a:endParaRPr/>
          </a:p>
        </p:txBody>
      </p:sp>
      <p:sp>
        <p:nvSpPr>
          <p:cNvPr id="407" name="Google Shape;407;p35"/>
          <p:cNvSpPr txBox="1"/>
          <p:nvPr/>
        </p:nvSpPr>
        <p:spPr>
          <a:xfrm>
            <a:off x="-492" y="1358251"/>
            <a:ext cx="7537648" cy="1938992"/>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GB" sz="2400" u="none" cap="none" strike="noStrike">
                <a:solidFill>
                  <a:schemeClr val="dk1"/>
                </a:solidFill>
                <a:latin typeface="Century Gothic"/>
                <a:ea typeface="Century Gothic"/>
                <a:cs typeface="Century Gothic"/>
                <a:sym typeface="Century Gothic"/>
              </a:rPr>
              <a:t>Children learn a great deal from their parents and teachers. Home and school are the two most powerful influences on your child and they should be seen to be always working together</a:t>
            </a:r>
            <a:r>
              <a:rPr b="0" i="0" lang="en-GB" sz="2400" u="none" cap="none" strike="noStrike">
                <a:solidFill>
                  <a:schemeClr val="folHlink"/>
                </a:solidFill>
                <a:latin typeface="Century Gothic"/>
                <a:ea typeface="Century Gothic"/>
                <a:cs typeface="Century Gothic"/>
                <a:sym typeface="Century Gothic"/>
              </a:rPr>
              <a:t>.</a:t>
            </a:r>
            <a:endParaRPr b="0" i="0" sz="2400" u="none" cap="none" strike="noStrike">
              <a:solidFill>
                <a:schemeClr val="folHlink"/>
              </a:solidFill>
              <a:latin typeface="Century Gothic"/>
              <a:ea typeface="Century Gothic"/>
              <a:cs typeface="Century Gothic"/>
              <a:sym typeface="Century Gothic"/>
            </a:endParaRPr>
          </a:p>
        </p:txBody>
      </p:sp>
      <p:sp>
        <p:nvSpPr>
          <p:cNvPr id="408" name="Google Shape;408;p35"/>
          <p:cNvSpPr txBox="1"/>
          <p:nvPr/>
        </p:nvSpPr>
        <p:spPr>
          <a:xfrm>
            <a:off x="-468313" y="3212976"/>
            <a:ext cx="9432926" cy="2973122"/>
          </a:xfrm>
          <a:prstGeom prst="rect">
            <a:avLst/>
          </a:prstGeom>
          <a:noFill/>
          <a:ln>
            <a:noFill/>
          </a:ln>
        </p:spPr>
        <p:txBody>
          <a:bodyPr anchorCtr="0" anchor="t" bIns="45700" lIns="91425" spcFirstLastPara="1" rIns="91425" wrap="square" tIns="45700">
            <a:spAutoFit/>
          </a:bodyPr>
          <a:lstStyle/>
          <a:p>
            <a:pPr indent="-342900" lvl="4" marL="2171700" marR="0" rtl="0" algn="l">
              <a:spcBef>
                <a:spcPts val="0"/>
              </a:spcBef>
              <a:spcAft>
                <a:spcPts val="0"/>
              </a:spcAft>
              <a:buClr>
                <a:schemeClr val="dk1"/>
              </a:buClr>
              <a:buSzPts val="2400"/>
              <a:buFont typeface="Arial"/>
              <a:buChar char="•"/>
            </a:pPr>
            <a:r>
              <a:rPr b="1" i="0" lang="en-GB" sz="2400" u="none" cap="none" strike="noStrike">
                <a:solidFill>
                  <a:schemeClr val="dk1"/>
                </a:solidFill>
                <a:latin typeface="Century Gothic"/>
                <a:ea typeface="Century Gothic"/>
                <a:cs typeface="Century Gothic"/>
                <a:sym typeface="Century Gothic"/>
              </a:rPr>
              <a:t>Take an interest in your child’s learning – talk and listen</a:t>
            </a:r>
            <a:endParaRPr/>
          </a:p>
          <a:p>
            <a:pPr indent="-342900" lvl="4" marL="2171700" marR="0" rtl="0" algn="l">
              <a:spcBef>
                <a:spcPts val="480"/>
              </a:spcBef>
              <a:spcAft>
                <a:spcPts val="0"/>
              </a:spcAft>
              <a:buClr>
                <a:schemeClr val="dk1"/>
              </a:buClr>
              <a:buSzPts val="2400"/>
              <a:buFont typeface="Arial"/>
              <a:buChar char="•"/>
            </a:pPr>
            <a:r>
              <a:rPr b="1" i="0" lang="en-GB" sz="2400" u="none" cap="none" strike="noStrike">
                <a:solidFill>
                  <a:schemeClr val="dk1"/>
                </a:solidFill>
                <a:latin typeface="Century Gothic"/>
                <a:ea typeface="Century Gothic"/>
                <a:cs typeface="Century Gothic"/>
                <a:sym typeface="Century Gothic"/>
              </a:rPr>
              <a:t>Read every day to and with your child</a:t>
            </a:r>
            <a:endParaRPr/>
          </a:p>
          <a:p>
            <a:pPr indent="-342900" lvl="4" marL="2171700" marR="0" rtl="0" algn="l">
              <a:spcBef>
                <a:spcPts val="480"/>
              </a:spcBef>
              <a:spcAft>
                <a:spcPts val="0"/>
              </a:spcAft>
              <a:buClr>
                <a:schemeClr val="dk1"/>
              </a:buClr>
              <a:buSzPts val="2400"/>
              <a:buFont typeface="Arial"/>
              <a:buChar char="•"/>
            </a:pPr>
            <a:r>
              <a:rPr b="1" i="0" lang="en-GB" sz="2400" u="none" cap="none" strike="noStrike">
                <a:solidFill>
                  <a:schemeClr val="dk1"/>
                </a:solidFill>
                <a:latin typeface="Century Gothic"/>
                <a:ea typeface="Century Gothic"/>
                <a:cs typeface="Century Gothic"/>
                <a:sym typeface="Century Gothic"/>
              </a:rPr>
              <a:t>Support the school in ways you can</a:t>
            </a:r>
            <a:endParaRPr/>
          </a:p>
          <a:p>
            <a:pPr indent="-342900" lvl="4" marL="2171700" marR="0" rtl="0" algn="l">
              <a:spcBef>
                <a:spcPts val="480"/>
              </a:spcBef>
              <a:spcAft>
                <a:spcPts val="0"/>
              </a:spcAft>
              <a:buClr>
                <a:schemeClr val="dk1"/>
              </a:buClr>
              <a:buSzPts val="2400"/>
              <a:buFont typeface="Arial"/>
              <a:buChar char="•"/>
            </a:pPr>
            <a:r>
              <a:rPr b="1" i="0" lang="en-GB" sz="2400" u="none" cap="none" strike="noStrike">
                <a:solidFill>
                  <a:schemeClr val="dk1"/>
                </a:solidFill>
                <a:latin typeface="Century Gothic"/>
                <a:ea typeface="Century Gothic"/>
                <a:cs typeface="Century Gothic"/>
                <a:sym typeface="Century Gothic"/>
              </a:rPr>
              <a:t>Attend meetings when asked</a:t>
            </a:r>
            <a:endParaRPr/>
          </a:p>
          <a:p>
            <a:pPr indent="-342900" lvl="4" marL="2171700" marR="0" rtl="0" algn="l">
              <a:spcBef>
                <a:spcPts val="480"/>
              </a:spcBef>
              <a:spcAft>
                <a:spcPts val="0"/>
              </a:spcAft>
              <a:buClr>
                <a:schemeClr val="dk1"/>
              </a:buClr>
              <a:buSzPts val="2400"/>
              <a:buFont typeface="Arial"/>
              <a:buChar char="•"/>
            </a:pPr>
            <a:r>
              <a:rPr b="1" i="0" lang="en-GB" sz="2400" u="none" cap="none" strike="noStrike">
                <a:solidFill>
                  <a:schemeClr val="dk1"/>
                </a:solidFill>
                <a:latin typeface="Century Gothic"/>
                <a:ea typeface="Century Gothic"/>
                <a:cs typeface="Century Gothic"/>
                <a:sym typeface="Century Gothic"/>
              </a:rPr>
              <a:t>Let us know if you have a concern or something significant changes at home</a:t>
            </a:r>
            <a:endParaRPr b="1" i="0" sz="24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6"/>
          <p:cNvSpPr txBox="1"/>
          <p:nvPr>
            <p:ph type="title"/>
          </p:nvPr>
        </p:nvSpPr>
        <p:spPr>
          <a:xfrm>
            <a:off x="609599" y="609600"/>
            <a:ext cx="6347713"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600"/>
              <a:buFont typeface="Century Gothic"/>
              <a:buNone/>
            </a:pPr>
            <a:r>
              <a:rPr b="1" lang="en-GB">
                <a:solidFill>
                  <a:schemeClr val="dk1"/>
                </a:solidFill>
                <a:latin typeface="Century Gothic"/>
                <a:ea typeface="Century Gothic"/>
                <a:cs typeface="Century Gothic"/>
                <a:sym typeface="Century Gothic"/>
              </a:rPr>
              <a:t>Meeting your New teacher</a:t>
            </a:r>
            <a:endParaRPr/>
          </a:p>
        </p:txBody>
      </p:sp>
      <p:sp>
        <p:nvSpPr>
          <p:cNvPr id="414" name="Google Shape;414;p36"/>
          <p:cNvSpPr txBox="1"/>
          <p:nvPr>
            <p:ph idx="1" type="body"/>
          </p:nvPr>
        </p:nvSpPr>
        <p:spPr>
          <a:xfrm>
            <a:off x="609599" y="2160590"/>
            <a:ext cx="6347714" cy="3880773"/>
          </a:xfrm>
          <a:prstGeom prst="rect">
            <a:avLst/>
          </a:prstGeom>
          <a:noFill/>
          <a:ln>
            <a:noFill/>
          </a:ln>
        </p:spPr>
        <p:txBody>
          <a:bodyPr anchorCtr="0" anchor="t" bIns="45700" lIns="91425" spcFirstLastPara="1" rIns="91425" wrap="square" tIns="45700">
            <a:normAutofit/>
          </a:bodyPr>
          <a:lstStyle/>
          <a:p>
            <a:pPr indent="-251459" lvl="0" marL="342900" rtl="0" algn="l">
              <a:spcBef>
                <a:spcPts val="0"/>
              </a:spcBef>
              <a:spcAft>
                <a:spcPts val="0"/>
              </a:spcAft>
              <a:buSzPts val="1440"/>
              <a:buNone/>
            </a:pPr>
            <a:r>
              <a:t/>
            </a:r>
            <a:endParaRPr/>
          </a:p>
          <a:p>
            <a:pPr indent="-251459" lvl="0" marL="342900" rtl="0" algn="l">
              <a:spcBef>
                <a:spcPts val="1000"/>
              </a:spcBef>
              <a:spcAft>
                <a:spcPts val="0"/>
              </a:spcAft>
              <a:buSzPts val="1440"/>
              <a:buNone/>
            </a:pPr>
            <a:r>
              <a:t/>
            </a:r>
            <a:endParaRPr/>
          </a:p>
          <a:p>
            <a:pPr indent="-342900" lvl="0" marL="342900" rtl="0" algn="l">
              <a:spcBef>
                <a:spcPts val="1000"/>
              </a:spcBef>
              <a:spcAft>
                <a:spcPts val="0"/>
              </a:spcAft>
              <a:buSzPts val="1600"/>
              <a:buChar char="►"/>
            </a:pPr>
            <a:r>
              <a:rPr lang="en-GB" sz="2000"/>
              <a:t>If your child is new to Barnfield school please come to visit us and meet your new teacher on </a:t>
            </a:r>
            <a:r>
              <a:rPr b="1" lang="en-GB" sz="2000"/>
              <a:t>Tuesday 5</a:t>
            </a:r>
            <a:r>
              <a:rPr b="1" baseline="30000" lang="en-GB" sz="2000"/>
              <a:t>th</a:t>
            </a:r>
            <a:r>
              <a:rPr b="1" lang="en-GB" sz="2000"/>
              <a:t> July at 3.30pm </a:t>
            </a:r>
            <a:r>
              <a:rPr lang="en-GB" sz="2000"/>
              <a:t>in the playground or </a:t>
            </a:r>
            <a:r>
              <a:rPr b="1" lang="en-GB" sz="2000"/>
              <a:t>Friday 8</a:t>
            </a:r>
            <a:r>
              <a:rPr b="1" baseline="30000" lang="en-GB" sz="2000"/>
              <a:t>th</a:t>
            </a:r>
            <a:r>
              <a:rPr b="1" lang="en-GB" sz="2000"/>
              <a:t> July at 3.30pm. </a:t>
            </a:r>
            <a:endParaRPr/>
          </a:p>
          <a:p>
            <a:pPr indent="-342900" lvl="0" marL="342900" rtl="0" algn="l">
              <a:spcBef>
                <a:spcPts val="1000"/>
              </a:spcBef>
              <a:spcAft>
                <a:spcPts val="0"/>
              </a:spcAft>
              <a:buSzPts val="1600"/>
              <a:buChar char="►"/>
            </a:pPr>
            <a:r>
              <a:rPr lang="en-GB" sz="2000"/>
              <a:t>If your child is already in </a:t>
            </a:r>
            <a:r>
              <a:rPr b="1" lang="en-GB" sz="2000"/>
              <a:t>Barnfield Nursery we are supporting your child with transitions in school.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37"/>
          <p:cNvSpPr txBox="1"/>
          <p:nvPr>
            <p:ph type="title"/>
          </p:nvPr>
        </p:nvSpPr>
        <p:spPr>
          <a:xfrm>
            <a:off x="251520" y="2060848"/>
            <a:ext cx="8229600" cy="11430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chemeClr val="accent1"/>
              </a:buClr>
              <a:buSzPct val="100000"/>
              <a:buFont typeface="Comic Sans MS"/>
              <a:buNone/>
            </a:pPr>
            <a:r>
              <a:rPr lang="en-GB" sz="8000">
                <a:latin typeface="Comic Sans MS"/>
                <a:ea typeface="Comic Sans MS"/>
                <a:cs typeface="Comic Sans MS"/>
                <a:sym typeface="Comic Sans MS"/>
              </a:rPr>
              <a:t>Thank you</a:t>
            </a:r>
            <a:endParaRPr sz="8000">
              <a:latin typeface="Comic Sans MS"/>
              <a:ea typeface="Comic Sans MS"/>
              <a:cs typeface="Comic Sans MS"/>
              <a:sym typeface="Comic Sans MS"/>
            </a:endParaRPr>
          </a:p>
        </p:txBody>
      </p:sp>
      <p:sp>
        <p:nvSpPr>
          <p:cNvPr id="420" name="Google Shape;420;p37"/>
          <p:cNvSpPr txBox="1"/>
          <p:nvPr/>
        </p:nvSpPr>
        <p:spPr>
          <a:xfrm>
            <a:off x="467544" y="260648"/>
            <a:ext cx="8208912"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3200">
                <a:solidFill>
                  <a:schemeClr val="dk1"/>
                </a:solidFill>
                <a:latin typeface="Century Gothic"/>
                <a:ea typeface="Century Gothic"/>
                <a:cs typeface="Century Gothic"/>
                <a:sym typeface="Century Gothic"/>
              </a:rPr>
              <a:t>We are really looking forward to getting to know you and your children and we hope you are excited too!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4"/>
          <p:cNvSpPr txBox="1"/>
          <p:nvPr>
            <p:ph type="title"/>
          </p:nvPr>
        </p:nvSpPr>
        <p:spPr>
          <a:xfrm>
            <a:off x="467544" y="218089"/>
            <a:ext cx="8229600" cy="63408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Century Gothic"/>
              <a:buNone/>
            </a:pPr>
            <a:r>
              <a:rPr b="1" lang="en-GB">
                <a:solidFill>
                  <a:schemeClr val="dk1"/>
                </a:solidFill>
                <a:latin typeface="Century Gothic"/>
                <a:ea typeface="Century Gothic"/>
                <a:cs typeface="Century Gothic"/>
                <a:sym typeface="Century Gothic"/>
              </a:rPr>
              <a:t>Foundation Stage Staff</a:t>
            </a:r>
            <a:endParaRPr/>
          </a:p>
        </p:txBody>
      </p:sp>
      <p:sp>
        <p:nvSpPr>
          <p:cNvPr id="182" name="Google Shape;182;p4"/>
          <p:cNvSpPr txBox="1"/>
          <p:nvPr>
            <p:ph idx="1" type="body"/>
          </p:nvPr>
        </p:nvSpPr>
        <p:spPr>
          <a:xfrm>
            <a:off x="0" y="764704"/>
            <a:ext cx="9144000" cy="5688632"/>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600"/>
              <a:buNone/>
            </a:pPr>
            <a:r>
              <a:rPr lang="en-GB" sz="2000">
                <a:latin typeface="Century Gothic"/>
                <a:ea typeface="Century Gothic"/>
                <a:cs typeface="Century Gothic"/>
                <a:sym typeface="Century Gothic"/>
              </a:rPr>
              <a:t>         </a:t>
            </a:r>
            <a:endParaRPr/>
          </a:p>
          <a:p>
            <a:pPr indent="-342900" lvl="0" marL="342900" rtl="0" algn="l">
              <a:spcBef>
                <a:spcPts val="1000"/>
              </a:spcBef>
              <a:spcAft>
                <a:spcPts val="0"/>
              </a:spcAft>
              <a:buSzPts val="1600"/>
              <a:buNone/>
            </a:pPr>
            <a:r>
              <a:rPr lang="en-GB" sz="2000">
                <a:latin typeface="Century Gothic"/>
                <a:ea typeface="Century Gothic"/>
                <a:cs typeface="Century Gothic"/>
                <a:sym typeface="Century Gothic"/>
              </a:rPr>
              <a:t>   Ms Wojacki		                                   Miss Ali </a:t>
            </a:r>
            <a:endParaRPr/>
          </a:p>
          <a:p>
            <a:pPr indent="-342900" lvl="0" marL="342900" rtl="0" algn="l">
              <a:spcBef>
                <a:spcPts val="1000"/>
              </a:spcBef>
              <a:spcAft>
                <a:spcPts val="0"/>
              </a:spcAft>
              <a:buSzPts val="1600"/>
              <a:buNone/>
            </a:pPr>
            <a:r>
              <a:rPr lang="en-GB" sz="2000">
                <a:latin typeface="Century Gothic"/>
                <a:ea typeface="Century Gothic"/>
                <a:cs typeface="Century Gothic"/>
                <a:sym typeface="Century Gothic"/>
              </a:rPr>
              <a:t>   Class Teacher                                       Class Teacher </a:t>
            </a:r>
            <a:endParaRPr/>
          </a:p>
          <a:p>
            <a:pPr indent="-342900" lvl="0" marL="342900" rtl="0" algn="l">
              <a:spcBef>
                <a:spcPts val="1000"/>
              </a:spcBef>
              <a:spcAft>
                <a:spcPts val="0"/>
              </a:spcAft>
              <a:buSzPts val="1600"/>
              <a:buNone/>
            </a:pPr>
            <a:r>
              <a:rPr lang="en-GB" sz="2000">
                <a:latin typeface="Century Gothic"/>
                <a:ea typeface="Century Gothic"/>
                <a:cs typeface="Century Gothic"/>
                <a:sym typeface="Century Gothic"/>
              </a:rPr>
              <a:t>							                      		</a:t>
            </a:r>
            <a:endParaRPr sz="2400">
              <a:latin typeface="Century Gothic"/>
              <a:ea typeface="Century Gothic"/>
              <a:cs typeface="Century Gothic"/>
              <a:sym typeface="Century Gothic"/>
            </a:endParaRPr>
          </a:p>
          <a:p>
            <a:pPr indent="-342900" lvl="0" marL="342900" rtl="0" algn="l">
              <a:spcBef>
                <a:spcPts val="1000"/>
              </a:spcBef>
              <a:spcAft>
                <a:spcPts val="0"/>
              </a:spcAft>
              <a:buSzPts val="1600"/>
              <a:buNone/>
            </a:pPr>
            <a:r>
              <a:t/>
            </a:r>
            <a:endParaRPr sz="2000">
              <a:latin typeface="Century Gothic"/>
              <a:ea typeface="Century Gothic"/>
              <a:cs typeface="Century Gothic"/>
              <a:sym typeface="Century Gothic"/>
            </a:endParaRPr>
          </a:p>
          <a:p>
            <a:pPr indent="-342900" lvl="0" marL="342900" rtl="0" algn="l">
              <a:spcBef>
                <a:spcPts val="1000"/>
              </a:spcBef>
              <a:spcAft>
                <a:spcPts val="0"/>
              </a:spcAft>
              <a:buSzPts val="1600"/>
              <a:buNone/>
            </a:pPr>
            <a:r>
              <a:t/>
            </a:r>
            <a:endParaRPr sz="2000">
              <a:latin typeface="Century Gothic"/>
              <a:ea typeface="Century Gothic"/>
              <a:cs typeface="Century Gothic"/>
              <a:sym typeface="Century Gothic"/>
            </a:endParaRPr>
          </a:p>
          <a:p>
            <a:pPr indent="-342900" lvl="0" marL="342900" rtl="0" algn="l">
              <a:spcBef>
                <a:spcPts val="1000"/>
              </a:spcBef>
              <a:spcAft>
                <a:spcPts val="0"/>
              </a:spcAft>
              <a:buSzPts val="1600"/>
              <a:buNone/>
            </a:pPr>
            <a:r>
              <a:t/>
            </a:r>
            <a:endParaRPr sz="2000">
              <a:latin typeface="Century Gothic"/>
              <a:ea typeface="Century Gothic"/>
              <a:cs typeface="Century Gothic"/>
              <a:sym typeface="Century Gothic"/>
            </a:endParaRPr>
          </a:p>
          <a:p>
            <a:pPr indent="-342900" lvl="0" marL="342900" rtl="0" algn="l">
              <a:spcBef>
                <a:spcPts val="1000"/>
              </a:spcBef>
              <a:spcAft>
                <a:spcPts val="0"/>
              </a:spcAft>
              <a:buSzPts val="1600"/>
              <a:buNone/>
            </a:pPr>
            <a:r>
              <a:rPr lang="en-GB" sz="2000">
                <a:latin typeface="Century Gothic"/>
                <a:ea typeface="Century Gothic"/>
                <a:cs typeface="Century Gothic"/>
                <a:sym typeface="Century Gothic"/>
              </a:rPr>
              <a:t>                                            </a:t>
            </a:r>
            <a:endParaRPr/>
          </a:p>
          <a:p>
            <a:pPr indent="-342900" lvl="0" marL="342900" rtl="0" algn="l">
              <a:spcBef>
                <a:spcPts val="1000"/>
              </a:spcBef>
              <a:spcAft>
                <a:spcPts val="0"/>
              </a:spcAft>
              <a:buSzPts val="1600"/>
              <a:buNone/>
            </a:pPr>
            <a:r>
              <a:rPr lang="en-GB" sz="2000">
                <a:latin typeface="Century Gothic"/>
                <a:ea typeface="Century Gothic"/>
                <a:cs typeface="Century Gothic"/>
                <a:sym typeface="Century Gothic"/>
              </a:rPr>
              <a:t>                            </a:t>
            </a:r>
            <a:endParaRPr/>
          </a:p>
          <a:p>
            <a:pPr indent="-342900" lvl="0" marL="342900" rtl="0" algn="l">
              <a:spcBef>
                <a:spcPts val="1000"/>
              </a:spcBef>
              <a:spcAft>
                <a:spcPts val="0"/>
              </a:spcAft>
              <a:buSzPts val="1600"/>
              <a:buNone/>
            </a:pPr>
            <a:r>
              <a:t/>
            </a:r>
            <a:endParaRPr sz="2000">
              <a:latin typeface="Comic Sans MS"/>
              <a:ea typeface="Comic Sans MS"/>
              <a:cs typeface="Comic Sans MS"/>
              <a:sym typeface="Comic Sans MS"/>
            </a:endParaRPr>
          </a:p>
        </p:txBody>
      </p:sp>
      <p:pic>
        <p:nvPicPr>
          <p:cNvPr id="183" name="Google Shape;183;p4"/>
          <p:cNvPicPr preferRelativeResize="0"/>
          <p:nvPr/>
        </p:nvPicPr>
        <p:blipFill rotWithShape="1">
          <a:blip r:embed="rId3">
            <a:alphaModFix/>
          </a:blip>
          <a:srcRect b="0" l="0" r="0" t="0"/>
          <a:stretch/>
        </p:blipFill>
        <p:spPr>
          <a:xfrm rot="5400000">
            <a:off x="3852251" y="2899884"/>
            <a:ext cx="3453727" cy="259029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5"/>
          <p:cNvSpPr txBox="1"/>
          <p:nvPr>
            <p:ph type="title"/>
          </p:nvPr>
        </p:nvSpPr>
        <p:spPr>
          <a:xfrm flipH="1">
            <a:off x="467544" y="4365103"/>
            <a:ext cx="7416824" cy="86409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1800"/>
              <a:buFont typeface="Century Gothic"/>
              <a:buNone/>
            </a:pPr>
            <a:r>
              <a:rPr lang="en-GB" sz="1800">
                <a:solidFill>
                  <a:schemeClr val="dk1"/>
                </a:solidFill>
                <a:latin typeface="Century Gothic"/>
                <a:ea typeface="Century Gothic"/>
                <a:cs typeface="Century Gothic"/>
                <a:sym typeface="Century Gothic"/>
              </a:rPr>
              <a:t>Miss Biggs                                               Sally </a:t>
            </a:r>
            <a:br>
              <a:rPr lang="en-GB" sz="1800">
                <a:solidFill>
                  <a:schemeClr val="dk1"/>
                </a:solidFill>
                <a:latin typeface="Century Gothic"/>
                <a:ea typeface="Century Gothic"/>
                <a:cs typeface="Century Gothic"/>
                <a:sym typeface="Century Gothic"/>
              </a:rPr>
            </a:br>
            <a:r>
              <a:rPr lang="en-GB" sz="1800">
                <a:solidFill>
                  <a:schemeClr val="dk1"/>
                </a:solidFill>
                <a:latin typeface="Century Gothic"/>
                <a:ea typeface="Century Gothic"/>
                <a:cs typeface="Century Gothic"/>
                <a:sym typeface="Century Gothic"/>
              </a:rPr>
              <a:t>Foundation Stage Lead     </a:t>
            </a:r>
            <a:endParaRPr/>
          </a:p>
        </p:txBody>
      </p:sp>
      <p:pic>
        <p:nvPicPr>
          <p:cNvPr id="189" name="Google Shape;189;p5"/>
          <p:cNvPicPr preferRelativeResize="0"/>
          <p:nvPr/>
        </p:nvPicPr>
        <p:blipFill rotWithShape="1">
          <a:blip r:embed="rId3">
            <a:alphaModFix/>
          </a:blip>
          <a:srcRect b="0" l="0" r="0" t="0"/>
          <a:stretch/>
        </p:blipFill>
        <p:spPr>
          <a:xfrm rot="5400000">
            <a:off x="197514" y="771297"/>
            <a:ext cx="3888431" cy="2916323"/>
          </a:xfrm>
          <a:prstGeom prst="rect">
            <a:avLst/>
          </a:prstGeom>
          <a:noFill/>
          <a:ln>
            <a:noFill/>
          </a:ln>
        </p:spPr>
      </p:pic>
      <p:pic>
        <p:nvPicPr>
          <p:cNvPr id="190" name="Google Shape;190;p5"/>
          <p:cNvPicPr preferRelativeResize="0"/>
          <p:nvPr>
            <p:ph idx="1" type="body"/>
          </p:nvPr>
        </p:nvPicPr>
        <p:blipFill rotWithShape="1">
          <a:blip r:embed="rId4">
            <a:alphaModFix/>
          </a:blip>
          <a:srcRect b="0" l="0" r="0" t="0"/>
          <a:stretch/>
        </p:blipFill>
        <p:spPr>
          <a:xfrm rot="5400000">
            <a:off x="4054387" y="770423"/>
            <a:ext cx="3881437" cy="29110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6"/>
          <p:cNvSpPr txBox="1"/>
          <p:nvPr/>
        </p:nvSpPr>
        <p:spPr>
          <a:xfrm>
            <a:off x="971600" y="4941168"/>
            <a:ext cx="840107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entury Gothic"/>
                <a:ea typeface="Century Gothic"/>
                <a:cs typeface="Century Gothic"/>
                <a:sym typeface="Century Gothic"/>
              </a:rPr>
              <a:t>	  Lasanthie				              </a:t>
            </a:r>
            <a:endParaRPr/>
          </a:p>
        </p:txBody>
      </p:sp>
      <p:pic>
        <p:nvPicPr>
          <p:cNvPr id="196" name="Google Shape;196;p6"/>
          <p:cNvPicPr preferRelativeResize="0"/>
          <p:nvPr/>
        </p:nvPicPr>
        <p:blipFill rotWithShape="1">
          <a:blip r:embed="rId3">
            <a:alphaModFix/>
          </a:blip>
          <a:srcRect b="0" l="0" r="0" t="0"/>
          <a:stretch/>
        </p:blipFill>
        <p:spPr>
          <a:xfrm rot="5400000">
            <a:off x="56921" y="815287"/>
            <a:ext cx="4437112" cy="33278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7"/>
          <p:cNvSpPr txBox="1"/>
          <p:nvPr>
            <p:ph idx="1" type="body"/>
          </p:nvPr>
        </p:nvSpPr>
        <p:spPr>
          <a:xfrm>
            <a:off x="467544" y="229663"/>
            <a:ext cx="7488832" cy="518457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3200"/>
              <a:buNone/>
            </a:pPr>
            <a:r>
              <a:rPr b="1" lang="en-GB" sz="4000">
                <a:solidFill>
                  <a:schemeClr val="dk1"/>
                </a:solidFill>
                <a:latin typeface="Century Gothic"/>
                <a:ea typeface="Century Gothic"/>
                <a:cs typeface="Century Gothic"/>
                <a:sym typeface="Century Gothic"/>
              </a:rPr>
              <a:t>At Barnfield…</a:t>
            </a:r>
            <a:endParaRPr/>
          </a:p>
          <a:p>
            <a:pPr indent="0" lvl="0" marL="0" rtl="0" algn="l">
              <a:spcBef>
                <a:spcPts val="1000"/>
              </a:spcBef>
              <a:spcAft>
                <a:spcPts val="0"/>
              </a:spcAft>
              <a:buSzPts val="3200"/>
              <a:buNone/>
            </a:pPr>
            <a:r>
              <a:t/>
            </a:r>
            <a:endParaRPr sz="4000">
              <a:solidFill>
                <a:schemeClr val="dk1"/>
              </a:solidFill>
              <a:latin typeface="Century Gothic"/>
              <a:ea typeface="Century Gothic"/>
              <a:cs typeface="Century Gothic"/>
              <a:sym typeface="Century Gothic"/>
            </a:endParaRPr>
          </a:p>
          <a:p>
            <a:pPr indent="0" lvl="0" marL="0" rtl="0" algn="l">
              <a:spcBef>
                <a:spcPts val="1000"/>
              </a:spcBef>
              <a:spcAft>
                <a:spcPts val="0"/>
              </a:spcAft>
              <a:buSzPts val="3200"/>
              <a:buNone/>
            </a:pPr>
            <a:r>
              <a:rPr lang="en-GB" sz="4000">
                <a:solidFill>
                  <a:schemeClr val="dk1"/>
                </a:solidFill>
                <a:latin typeface="Century Gothic"/>
                <a:ea typeface="Century Gothic"/>
                <a:cs typeface="Century Gothic"/>
                <a:sym typeface="Century Gothic"/>
              </a:rPr>
              <a:t>We work hard to achieve our best and take pride in all our successes</a:t>
            </a:r>
            <a:r>
              <a:rPr lang="en-GB" sz="4000">
                <a:solidFill>
                  <a:schemeClr val="dk1"/>
                </a:solidFill>
              </a:rPr>
              <a:t>.</a:t>
            </a:r>
            <a:endParaRPr/>
          </a:p>
          <a:p>
            <a:pPr indent="0" lvl="0" marL="0" rtl="0" algn="l">
              <a:spcBef>
                <a:spcPts val="1000"/>
              </a:spcBef>
              <a:spcAft>
                <a:spcPts val="0"/>
              </a:spcAft>
              <a:buSzPts val="1440"/>
              <a:buNone/>
            </a:pPr>
            <a:r>
              <a:t/>
            </a:r>
            <a:endParaRPr/>
          </a:p>
        </p:txBody>
      </p:sp>
      <p:sp>
        <p:nvSpPr>
          <p:cNvPr id="202" name="Google Shape;202;p7"/>
          <p:cNvSpPr/>
          <p:nvPr/>
        </p:nvSpPr>
        <p:spPr>
          <a:xfrm>
            <a:off x="2286000" y="3105835"/>
            <a:ext cx="45720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rgbClr val="FFFF00"/>
                </a:solidFill>
                <a:latin typeface="Trebuchet MS"/>
                <a:ea typeface="Trebuchet MS"/>
                <a:cs typeface="Trebuchet MS"/>
                <a:sym typeface="Trebuchet MS"/>
              </a:rPr>
              <a:t>.</a:t>
            </a:r>
            <a:endParaRPr/>
          </a:p>
        </p:txBody>
      </p:sp>
      <p:pic>
        <p:nvPicPr>
          <p:cNvPr id="203" name="Google Shape;203;p7"/>
          <p:cNvPicPr preferRelativeResize="0"/>
          <p:nvPr/>
        </p:nvPicPr>
        <p:blipFill rotWithShape="1">
          <a:blip r:embed="rId3">
            <a:alphaModFix/>
          </a:blip>
          <a:srcRect b="0" l="0" r="0" t="0"/>
          <a:stretch/>
        </p:blipFill>
        <p:spPr>
          <a:xfrm>
            <a:off x="2771800" y="3882636"/>
            <a:ext cx="3222446" cy="2406889"/>
          </a:xfrm>
          <a:prstGeom prst="rect">
            <a:avLst/>
          </a:prstGeom>
          <a:noFill/>
          <a:ln>
            <a:noFill/>
          </a:ln>
        </p:spPr>
      </p:pic>
      <p:pic>
        <p:nvPicPr>
          <p:cNvPr id="204" name="Google Shape;204;p7"/>
          <p:cNvPicPr preferRelativeResize="0"/>
          <p:nvPr/>
        </p:nvPicPr>
        <p:blipFill rotWithShape="1">
          <a:blip r:embed="rId4">
            <a:alphaModFix/>
          </a:blip>
          <a:srcRect b="0" l="0" r="0" t="0"/>
          <a:stretch/>
        </p:blipFill>
        <p:spPr>
          <a:xfrm rot="5400000">
            <a:off x="-41783" y="4095943"/>
            <a:ext cx="2994322" cy="2236500"/>
          </a:xfrm>
          <a:prstGeom prst="rect">
            <a:avLst/>
          </a:prstGeom>
          <a:noFill/>
          <a:ln>
            <a:noFill/>
          </a:ln>
        </p:spPr>
      </p:pic>
      <p:pic>
        <p:nvPicPr>
          <p:cNvPr id="205" name="Google Shape;205;p7"/>
          <p:cNvPicPr preferRelativeResize="0"/>
          <p:nvPr/>
        </p:nvPicPr>
        <p:blipFill rotWithShape="1">
          <a:blip r:embed="rId5">
            <a:alphaModFix/>
          </a:blip>
          <a:srcRect b="0" l="0" r="0" t="0"/>
          <a:stretch/>
        </p:blipFill>
        <p:spPr>
          <a:xfrm rot="5400000">
            <a:off x="6047469" y="4050475"/>
            <a:ext cx="2994323" cy="2236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8"/>
          <p:cNvSpPr txBox="1"/>
          <p:nvPr>
            <p:ph type="title"/>
          </p:nvPr>
        </p:nvSpPr>
        <p:spPr>
          <a:xfrm>
            <a:off x="609599" y="609600"/>
            <a:ext cx="6347713"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600"/>
              <a:buFont typeface="Century Gothic"/>
              <a:buNone/>
            </a:pPr>
            <a:r>
              <a:rPr b="1" lang="en-GB">
                <a:solidFill>
                  <a:schemeClr val="dk1"/>
                </a:solidFill>
                <a:latin typeface="Century Gothic"/>
                <a:ea typeface="Century Gothic"/>
                <a:cs typeface="Century Gothic"/>
                <a:sym typeface="Century Gothic"/>
              </a:rPr>
              <a:t>Baseline</a:t>
            </a:r>
            <a:endParaRPr/>
          </a:p>
        </p:txBody>
      </p:sp>
      <p:sp>
        <p:nvSpPr>
          <p:cNvPr id="211" name="Google Shape;211;p8"/>
          <p:cNvSpPr txBox="1"/>
          <p:nvPr>
            <p:ph idx="1" type="body"/>
          </p:nvPr>
        </p:nvSpPr>
        <p:spPr>
          <a:xfrm>
            <a:off x="609599" y="2160590"/>
            <a:ext cx="6347714" cy="388077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GB"/>
              <a:t>During the first six weeks of the Autumn term the children will have Baseline assessment.</a:t>
            </a:r>
            <a:endParaRPr/>
          </a:p>
          <a:p>
            <a:pPr indent="-342900" lvl="0" marL="342900" rtl="0" algn="l">
              <a:spcBef>
                <a:spcPts val="1000"/>
              </a:spcBef>
              <a:spcAft>
                <a:spcPts val="0"/>
              </a:spcAft>
              <a:buSzPts val="1440"/>
              <a:buChar char="►"/>
            </a:pPr>
            <a:r>
              <a:rPr lang="en-GB"/>
              <a:t>This is a new assessment and the children will work individually with an adult. </a:t>
            </a:r>
            <a:endParaRPr/>
          </a:p>
          <a:p>
            <a:pPr indent="-342900" lvl="0" marL="342900" rtl="0" algn="l">
              <a:spcBef>
                <a:spcPts val="1000"/>
              </a:spcBef>
              <a:spcAft>
                <a:spcPts val="0"/>
              </a:spcAft>
              <a:buSzPts val="1440"/>
              <a:buChar char="►"/>
            </a:pPr>
            <a:r>
              <a:rPr lang="en-GB"/>
              <a:t>This information is used by the government to track the year group and not individual children.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9"/>
          <p:cNvSpPr txBox="1"/>
          <p:nvPr/>
        </p:nvSpPr>
        <p:spPr>
          <a:xfrm>
            <a:off x="539552" y="404664"/>
            <a:ext cx="8280920" cy="62786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200">
                <a:solidFill>
                  <a:schemeClr val="dk1"/>
                </a:solidFill>
                <a:latin typeface="Century Gothic"/>
                <a:ea typeface="Century Gothic"/>
                <a:cs typeface="Century Gothic"/>
                <a:sym typeface="Century Gothic"/>
              </a:rPr>
              <a:t>Foundation Stage Curriculum </a:t>
            </a:r>
            <a:endParaRPr/>
          </a:p>
          <a:p>
            <a:pPr indent="0" lvl="0" marL="0" marR="0" rtl="0" algn="l">
              <a:spcBef>
                <a:spcPts val="0"/>
              </a:spcBef>
              <a:spcAft>
                <a:spcPts val="0"/>
              </a:spcAft>
              <a:buNone/>
            </a:pPr>
            <a:r>
              <a:rPr lang="en-GB" sz="2800">
                <a:solidFill>
                  <a:schemeClr val="dk1"/>
                </a:solidFill>
                <a:latin typeface="Century Gothic"/>
                <a:ea typeface="Century Gothic"/>
                <a:cs typeface="Century Gothic"/>
                <a:sym typeface="Century Gothic"/>
              </a:rPr>
              <a:t>In Reception we focus on the 7 areas of learning</a:t>
            </a:r>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457200" lvl="0" marL="457200" marR="0" rtl="0" algn="l">
              <a:spcBef>
                <a:spcPts val="0"/>
              </a:spcBef>
              <a:spcAft>
                <a:spcPts val="0"/>
              </a:spcAft>
              <a:buClr>
                <a:schemeClr val="dk1"/>
              </a:buClr>
              <a:buSzPts val="2800"/>
              <a:buFont typeface="Arial"/>
              <a:buChar char="•"/>
            </a:pPr>
            <a:r>
              <a:rPr lang="en-GB" sz="2800">
                <a:solidFill>
                  <a:schemeClr val="dk1"/>
                </a:solidFill>
                <a:latin typeface="Century Gothic"/>
                <a:ea typeface="Century Gothic"/>
                <a:cs typeface="Century Gothic"/>
                <a:sym typeface="Century Gothic"/>
              </a:rPr>
              <a:t>Communication and Language</a:t>
            </a:r>
            <a:endParaRPr/>
          </a:p>
          <a:p>
            <a:pPr indent="-457200" lvl="0" marL="457200" marR="0" rtl="0" algn="l">
              <a:spcBef>
                <a:spcPts val="0"/>
              </a:spcBef>
              <a:spcAft>
                <a:spcPts val="0"/>
              </a:spcAft>
              <a:buClr>
                <a:schemeClr val="dk1"/>
              </a:buClr>
              <a:buSzPts val="2800"/>
              <a:buFont typeface="Arial"/>
              <a:buChar char="•"/>
            </a:pPr>
            <a:r>
              <a:rPr lang="en-GB" sz="2800">
                <a:solidFill>
                  <a:schemeClr val="dk1"/>
                </a:solidFill>
                <a:latin typeface="Century Gothic"/>
                <a:ea typeface="Century Gothic"/>
                <a:cs typeface="Century Gothic"/>
                <a:sym typeface="Century Gothic"/>
              </a:rPr>
              <a:t>Physical Development</a:t>
            </a:r>
            <a:endParaRPr/>
          </a:p>
          <a:p>
            <a:pPr indent="-457200" lvl="0" marL="457200" marR="0" rtl="0" algn="l">
              <a:spcBef>
                <a:spcPts val="0"/>
              </a:spcBef>
              <a:spcAft>
                <a:spcPts val="0"/>
              </a:spcAft>
              <a:buClr>
                <a:schemeClr val="dk1"/>
              </a:buClr>
              <a:buSzPts val="2800"/>
              <a:buFont typeface="Arial"/>
              <a:buChar char="•"/>
            </a:pPr>
            <a:r>
              <a:rPr lang="en-GB" sz="2800">
                <a:solidFill>
                  <a:schemeClr val="dk1"/>
                </a:solidFill>
                <a:latin typeface="Century Gothic"/>
                <a:ea typeface="Century Gothic"/>
                <a:cs typeface="Century Gothic"/>
                <a:sym typeface="Century Gothic"/>
              </a:rPr>
              <a:t>Personal, Social and Emotional Development </a:t>
            </a:r>
            <a:endParaRPr/>
          </a:p>
          <a:p>
            <a:pPr indent="-457200" lvl="0" marL="457200" marR="0" rtl="0" algn="l">
              <a:spcBef>
                <a:spcPts val="0"/>
              </a:spcBef>
              <a:spcAft>
                <a:spcPts val="0"/>
              </a:spcAft>
              <a:buClr>
                <a:schemeClr val="dk1"/>
              </a:buClr>
              <a:buSzPts val="2800"/>
              <a:buFont typeface="Arial"/>
              <a:buChar char="•"/>
            </a:pPr>
            <a:r>
              <a:rPr lang="en-GB" sz="2800">
                <a:solidFill>
                  <a:schemeClr val="dk1"/>
                </a:solidFill>
                <a:latin typeface="Century Gothic"/>
                <a:ea typeface="Century Gothic"/>
                <a:cs typeface="Century Gothic"/>
                <a:sym typeface="Century Gothic"/>
              </a:rPr>
              <a:t>Literacy (Reading and Writing)</a:t>
            </a:r>
            <a:endParaRPr/>
          </a:p>
          <a:p>
            <a:pPr indent="-457200" lvl="0" marL="457200" marR="0" rtl="0" algn="l">
              <a:spcBef>
                <a:spcPts val="0"/>
              </a:spcBef>
              <a:spcAft>
                <a:spcPts val="0"/>
              </a:spcAft>
              <a:buClr>
                <a:schemeClr val="dk1"/>
              </a:buClr>
              <a:buSzPts val="2800"/>
              <a:buFont typeface="Arial"/>
              <a:buChar char="•"/>
            </a:pPr>
            <a:r>
              <a:rPr lang="en-GB" sz="2800">
                <a:solidFill>
                  <a:schemeClr val="dk1"/>
                </a:solidFill>
                <a:latin typeface="Century Gothic"/>
                <a:ea typeface="Century Gothic"/>
                <a:cs typeface="Century Gothic"/>
                <a:sym typeface="Century Gothic"/>
              </a:rPr>
              <a:t>Mathematical Development </a:t>
            </a:r>
            <a:endParaRPr/>
          </a:p>
          <a:p>
            <a:pPr indent="-457200" lvl="0" marL="457200" marR="0" rtl="0" algn="l">
              <a:spcBef>
                <a:spcPts val="0"/>
              </a:spcBef>
              <a:spcAft>
                <a:spcPts val="0"/>
              </a:spcAft>
              <a:buClr>
                <a:schemeClr val="dk1"/>
              </a:buClr>
              <a:buSzPts val="2800"/>
              <a:buFont typeface="Arial"/>
              <a:buChar char="•"/>
            </a:pPr>
            <a:r>
              <a:rPr lang="en-GB" sz="2800">
                <a:solidFill>
                  <a:schemeClr val="dk1"/>
                </a:solidFill>
                <a:latin typeface="Century Gothic"/>
                <a:ea typeface="Century Gothic"/>
                <a:cs typeface="Century Gothic"/>
                <a:sym typeface="Century Gothic"/>
              </a:rPr>
              <a:t>Knowledge and Understanding</a:t>
            </a:r>
            <a:endParaRPr/>
          </a:p>
          <a:p>
            <a:pPr indent="-457200" lvl="0" marL="457200" marR="0" rtl="0" algn="l">
              <a:spcBef>
                <a:spcPts val="0"/>
              </a:spcBef>
              <a:spcAft>
                <a:spcPts val="0"/>
              </a:spcAft>
              <a:buClr>
                <a:schemeClr val="dk1"/>
              </a:buClr>
              <a:buSzPts val="2800"/>
              <a:buFont typeface="Arial"/>
              <a:buChar char="•"/>
            </a:pPr>
            <a:r>
              <a:rPr lang="en-GB" sz="2800">
                <a:solidFill>
                  <a:schemeClr val="dk1"/>
                </a:solidFill>
                <a:latin typeface="Century Gothic"/>
                <a:ea typeface="Century Gothic"/>
                <a:cs typeface="Century Gothic"/>
                <a:sym typeface="Century Gothic"/>
              </a:rPr>
              <a:t>Expressive Arts and Design </a:t>
            </a:r>
            <a:endParaRPr/>
          </a:p>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acet">
  <a:themeElements>
    <a:clrScheme name="Facet">
      <a:dk1>
        <a:srgbClr val="000000"/>
      </a:dk1>
      <a:lt1>
        <a:srgbClr val="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2006-05-21T19:19:19Z</dcterms:created>
  <dc:creator>me</dc:creator>
</cp:coreProperties>
</file>